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 id="2147483766" r:id="rId5"/>
    <p:sldMasterId id="2147483699" r:id="rId6"/>
    <p:sldMasterId id="2147483729" r:id="rId7"/>
    <p:sldMasterId id="2147483711" r:id="rId8"/>
    <p:sldMasterId id="2147483723" r:id="rId9"/>
    <p:sldMasterId id="2147483731" r:id="rId10"/>
    <p:sldMasterId id="2147483733" r:id="rId11"/>
    <p:sldMasterId id="2147483735" r:id="rId12"/>
    <p:sldMasterId id="2147483737" r:id="rId13"/>
    <p:sldMasterId id="2147483739" r:id="rId14"/>
    <p:sldMasterId id="2147483741" r:id="rId15"/>
    <p:sldMasterId id="2147483675" r:id="rId16"/>
    <p:sldMasterId id="2147483687" r:id="rId17"/>
  </p:sldMasterIdLst>
  <p:handoutMasterIdLst>
    <p:handoutMasterId r:id="rId31"/>
  </p:handoutMasterIdLst>
  <p:sldIdLst>
    <p:sldId id="286" r:id="rId18"/>
    <p:sldId id="258" r:id="rId19"/>
    <p:sldId id="257" r:id="rId20"/>
    <p:sldId id="266" r:id="rId21"/>
    <p:sldId id="267" r:id="rId22"/>
    <p:sldId id="259" r:id="rId23"/>
    <p:sldId id="284" r:id="rId24"/>
    <p:sldId id="285" r:id="rId25"/>
    <p:sldId id="261" r:id="rId26"/>
    <p:sldId id="262" r:id="rId27"/>
    <p:sldId id="276" r:id="rId28"/>
    <p:sldId id="263" r:id="rId29"/>
    <p:sldId id="283"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b Room" id="{AD7383CC-F54D-4FE5-81DC-2A3B95F528A6}">
          <p14:sldIdLst>
            <p14:sldId id="286"/>
          </p14:sldIdLst>
        </p14:section>
        <p14:section name="Watch It! (Input)" id="{35B1C16A-1A65-4C7D-98FB-0E6BA11B80C3}">
          <p14:sldIdLst>
            <p14:sldId id="258"/>
          </p14:sldIdLst>
        </p14:section>
        <p14:section name="Read It! (Input)" id="{ACC84285-59E2-4AC2-8325-34201F7297AD}">
          <p14:sldIdLst>
            <p14:sldId id="257"/>
            <p14:sldId id="266"/>
            <p14:sldId id="267"/>
          </p14:sldIdLst>
        </p14:section>
        <p14:section name="Explore It! (Input)" id="{9A4302BE-DB01-4590-BB14-04CC13506838}">
          <p14:sldIdLst>
            <p14:sldId id="259"/>
            <p14:sldId id="284"/>
            <p14:sldId id="285"/>
          </p14:sldIdLst>
        </p14:section>
        <p14:section name="Organize It! (Output)" id="{C979DDD8-8719-4461-A4A5-483E01DCE1E9}">
          <p14:sldIdLst>
            <p14:sldId id="261"/>
          </p14:sldIdLst>
        </p14:section>
        <p14:section name="Illustrate It! (Output)" id="{29577028-9618-4819-B51F-13E35299702F}">
          <p14:sldIdLst>
            <p14:sldId id="262"/>
            <p14:sldId id="276"/>
          </p14:sldIdLst>
        </p14:section>
        <p14:section name="Assess It! (Output)" id="{E5AF03A3-3DDB-4118-AB21-222D88D2AF48}">
          <p14:sldIdLst>
            <p14:sldId id="263"/>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990033"/>
    <a:srgbClr val="FF7C80"/>
    <a:srgbClr val="FFF2CC"/>
    <a:srgbClr val="9DC3E6"/>
    <a:srgbClr val="FFEB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52804-7A00-47C4-AFBB-269CE467E5B4}" v="1" dt="2021-02-08T07:18:58.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4" autoAdjust="0"/>
    <p:restoredTop sz="94219" autoAdjust="0"/>
  </p:normalViewPr>
  <p:slideViewPr>
    <p:cSldViewPr snapToGrid="0">
      <p:cViewPr varScale="1">
        <p:scale>
          <a:sx n="107" d="100"/>
          <a:sy n="107" d="100"/>
        </p:scale>
        <p:origin x="494" y="67"/>
      </p:cViewPr>
      <p:guideLst/>
    </p:cSldViewPr>
  </p:slideViewPr>
  <p:notesTextViewPr>
    <p:cViewPr>
      <p:scale>
        <a:sx n="1" d="1"/>
        <a:sy n="1" d="1"/>
      </p:scale>
      <p:origin x="0" y="0"/>
    </p:cViewPr>
  </p:notesTextViewPr>
  <p:notesViewPr>
    <p:cSldViewPr snapToGrid="0">
      <p:cViewPr varScale="1">
        <p:scale>
          <a:sx n="53" d="100"/>
          <a:sy n="53" d="100"/>
        </p:scale>
        <p:origin x="284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21" Type="http://schemas.openxmlformats.org/officeDocument/2006/relationships/slide" Target="slides/slide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n gibbard" userId="9125385ab40c0bd5" providerId="LiveId" clId="{5683B810-6057-41E6-B071-942B680E719B}"/>
    <pc:docChg chg="undo custSel modSld modMainMaster">
      <pc:chgData name="kristin gibbard" userId="9125385ab40c0bd5" providerId="LiveId" clId="{5683B810-6057-41E6-B071-942B680E719B}" dt="2020-08-31T04:13:27.170" v="5" actId="1036"/>
      <pc:docMkLst>
        <pc:docMk/>
      </pc:docMkLst>
      <pc:sldChg chg="modSp mod">
        <pc:chgData name="kristin gibbard" userId="9125385ab40c0bd5" providerId="LiveId" clId="{5683B810-6057-41E6-B071-942B680E719B}" dt="2020-08-31T04:13:27.170" v="5" actId="1036"/>
        <pc:sldMkLst>
          <pc:docMk/>
          <pc:sldMk cId="2249436631" sldId="276"/>
        </pc:sldMkLst>
        <pc:spChg chg="mod">
          <ac:chgData name="kristin gibbard" userId="9125385ab40c0bd5" providerId="LiveId" clId="{5683B810-6057-41E6-B071-942B680E719B}" dt="2020-08-31T04:13:27.170" v="5" actId="1036"/>
          <ac:spMkLst>
            <pc:docMk/>
            <pc:sldMk cId="2249436631" sldId="276"/>
            <ac:spMk id="4" creationId="{FA1D5E88-740E-4AEE-A663-AE7C3FC5B5A7}"/>
          </ac:spMkLst>
        </pc:spChg>
      </pc:sldChg>
      <pc:sldMasterChg chg="modSldLayout">
        <pc:chgData name="kristin gibbard" userId="9125385ab40c0bd5" providerId="LiveId" clId="{5683B810-6057-41E6-B071-942B680E719B}" dt="2020-08-31T04:09:21.753" v="3" actId="1036"/>
        <pc:sldMasterMkLst>
          <pc:docMk/>
          <pc:sldMasterMk cId="1853242433" sldId="2147483699"/>
        </pc:sldMasterMkLst>
        <pc:sldLayoutChg chg="modSp mod">
          <pc:chgData name="kristin gibbard" userId="9125385ab40c0bd5" providerId="LiveId" clId="{5683B810-6057-41E6-B071-942B680E719B}" dt="2020-08-31T04:09:21.753" v="3" actId="1036"/>
          <pc:sldLayoutMkLst>
            <pc:docMk/>
            <pc:sldMasterMk cId="1853242433" sldId="2147483699"/>
            <pc:sldLayoutMk cId="3894408080" sldId="2147483701"/>
          </pc:sldLayoutMkLst>
          <pc:spChg chg="mod">
            <ac:chgData name="kristin gibbard" userId="9125385ab40c0bd5" providerId="LiveId" clId="{5683B810-6057-41E6-B071-942B680E719B}" dt="2020-08-31T04:09:21.753" v="3" actId="1036"/>
            <ac:spMkLst>
              <pc:docMk/>
              <pc:sldMasterMk cId="1853242433" sldId="2147483699"/>
              <pc:sldLayoutMk cId="3894408080" sldId="2147483701"/>
              <ac:spMk id="2" creationId="{4E1A216B-F14D-4D39-B070-7054F203AACE}"/>
            </ac:spMkLst>
          </pc:spChg>
        </pc:sldLayoutChg>
      </pc:sldMasterChg>
      <pc:sldMasterChg chg="modSldLayout">
        <pc:chgData name="kristin gibbard" userId="9125385ab40c0bd5" providerId="LiveId" clId="{5683B810-6057-41E6-B071-942B680E719B}" dt="2020-08-31T04:06:47.981" v="0" actId="478"/>
        <pc:sldMasterMkLst>
          <pc:docMk/>
          <pc:sldMasterMk cId="2001159195" sldId="2147483761"/>
        </pc:sldMasterMkLst>
        <pc:sldLayoutChg chg="delSp mod">
          <pc:chgData name="kristin gibbard" userId="9125385ab40c0bd5" providerId="LiveId" clId="{5683B810-6057-41E6-B071-942B680E719B}" dt="2020-08-31T04:06:47.981" v="0" actId="478"/>
          <pc:sldLayoutMkLst>
            <pc:docMk/>
            <pc:sldMasterMk cId="2001159195" sldId="2147483761"/>
            <pc:sldLayoutMk cId="2684568152" sldId="2147483764"/>
          </pc:sldLayoutMkLst>
          <pc:spChg chg="del">
            <ac:chgData name="kristin gibbard" userId="9125385ab40c0bd5" providerId="LiveId" clId="{5683B810-6057-41E6-B071-942B680E719B}" dt="2020-08-31T04:06:47.981" v="0" actId="478"/>
            <ac:spMkLst>
              <pc:docMk/>
              <pc:sldMasterMk cId="2001159195" sldId="2147483761"/>
              <pc:sldLayoutMk cId="2684568152" sldId="2147483764"/>
              <ac:spMk id="2" creationId="{0FD7CA12-B913-452D-AA3B-AC724699DD5A}"/>
            </ac:spMkLst>
          </pc:spChg>
        </pc:sldLayoutChg>
      </pc:sldMasterChg>
    </pc:docChg>
  </pc:docChgLst>
  <pc:docChgLst>
    <pc:chgData name="FORTE Robert [Southern River College]" userId="S::robert.forte@education.wa.edu.au::fb834569-7589-4a7a-8d6a-f95d2d5f36a3" providerId="AD" clId="Web-{40952804-7A00-47C4-AFBB-269CE467E5B4}"/>
    <pc:docChg chg="modSld">
      <pc:chgData name="FORTE Robert [Southern River College]" userId="S::robert.forte@education.wa.edu.au::fb834569-7589-4a7a-8d6a-f95d2d5f36a3" providerId="AD" clId="Web-{40952804-7A00-47C4-AFBB-269CE467E5B4}" dt="2021-02-08T07:18:58.563" v="0" actId="1076"/>
      <pc:docMkLst>
        <pc:docMk/>
      </pc:docMkLst>
      <pc:sldChg chg="modSp">
        <pc:chgData name="FORTE Robert [Southern River College]" userId="S::robert.forte@education.wa.edu.au::fb834569-7589-4a7a-8d6a-f95d2d5f36a3" providerId="AD" clId="Web-{40952804-7A00-47C4-AFBB-269CE467E5B4}" dt="2021-02-08T07:18:58.563" v="0" actId="1076"/>
        <pc:sldMkLst>
          <pc:docMk/>
          <pc:sldMk cId="3873649883" sldId="286"/>
        </pc:sldMkLst>
        <pc:spChg chg="mod">
          <ac:chgData name="FORTE Robert [Southern River College]" userId="S::robert.forte@education.wa.edu.au::fb834569-7589-4a7a-8d6a-f95d2d5f36a3" providerId="AD" clId="Web-{40952804-7A00-47C4-AFBB-269CE467E5B4}" dt="2021-02-08T07:18:58.563" v="0" actId="1076"/>
          <ac:spMkLst>
            <pc:docMk/>
            <pc:sldMk cId="3873649883" sldId="286"/>
            <ac:spMk id="22" creationId="{16D9BC40-2456-45DA-91FE-EB0104E460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7F6CE0-D1A4-4CA0-BA60-3C4D0A366C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89F15DA-22AD-4690-8084-CDA1B5111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8EB6BE-28E4-40DE-ADA8-93590F436869}" type="datetimeFigureOut">
              <a:rPr lang="en-US" smtClean="0"/>
              <a:t>2/7/2021</a:t>
            </a:fld>
            <a:endParaRPr lang="en-US"/>
          </a:p>
        </p:txBody>
      </p:sp>
      <p:sp>
        <p:nvSpPr>
          <p:cNvPr id="4" name="Footer Placeholder 3">
            <a:extLst>
              <a:ext uri="{FF2B5EF4-FFF2-40B4-BE49-F238E27FC236}">
                <a16:creationId xmlns:a16="http://schemas.microsoft.com/office/drawing/2014/main" id="{E64781A8-8423-4BD7-A614-E17143BD01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7260BCB-8736-4E65-81E3-CF40254267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59B20C-4284-4DDA-BACE-A44EF9EF00C1}" type="slidenum">
              <a:rPr lang="en-US" smtClean="0"/>
              <a:t>‹#›</a:t>
            </a:fld>
            <a:endParaRPr lang="en-US"/>
          </a:p>
        </p:txBody>
      </p:sp>
    </p:spTree>
    <p:extLst>
      <p:ext uri="{BB962C8B-B14F-4D97-AF65-F5344CB8AC3E}">
        <p14:creationId xmlns:p14="http://schemas.microsoft.com/office/powerpoint/2010/main" val="47625497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wisc-online.com/learn/abe-ell/science/sce304/heat-transfer-conduction-convection-radiation" TargetMode="External"/><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7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xplore I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DA4F50-3C4E-4069-899E-2053C250D155}"/>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 </a:t>
            </a:r>
          </a:p>
        </p:txBody>
      </p:sp>
      <p:sp>
        <p:nvSpPr>
          <p:cNvPr id="4" name="TextBox 3">
            <a:extLst>
              <a:ext uri="{FF2B5EF4-FFF2-40B4-BE49-F238E27FC236}">
                <a16:creationId xmlns:a16="http://schemas.microsoft.com/office/drawing/2014/main" id="{D149E938-4D0C-466A-8678-4B7FF074DF1F}"/>
              </a:ext>
            </a:extLst>
          </p:cNvPr>
          <p:cNvSpPr txBox="1"/>
          <p:nvPr userDrawn="1"/>
        </p:nvSpPr>
        <p:spPr>
          <a:xfrm>
            <a:off x="2791215" y="1141173"/>
            <a:ext cx="2916791" cy="1277273"/>
          </a:xfrm>
          <a:prstGeom prst="rect">
            <a:avLst/>
          </a:prstGeom>
          <a:noFill/>
        </p:spPr>
        <p:txBody>
          <a:bodyPr wrap="square" rtlCol="0">
            <a:spAutoFit/>
          </a:bodyPr>
          <a:lstStyle/>
          <a:p>
            <a:pPr defTabSz="1005840"/>
            <a:endParaRPr lang="en-US" sz="1200" dirty="0">
              <a:solidFill>
                <a:prstClr val="black"/>
              </a:solidFill>
              <a:latin typeface="Verdana" panose="020B0604030504040204" pitchFamily="34" charset="0"/>
              <a:ea typeface="Verdana" panose="020B0604030504040204" pitchFamily="34" charset="0"/>
            </a:endParaRPr>
          </a:p>
          <a:p>
            <a:pPr marL="228600" marR="0" lvl="0" indent="-228600" algn="l" defTabSz="1005840" rtl="0" eaLnBrk="1" fontAlgn="auto" latinLnBrk="0" hangingPunct="1">
              <a:lnSpc>
                <a:spcPct val="100000"/>
              </a:lnSpc>
              <a:spcBef>
                <a:spcPts val="0"/>
              </a:spcBef>
              <a:spcAft>
                <a:spcPts val="600"/>
              </a:spcAft>
              <a:buClrTx/>
              <a:buSzTx/>
              <a:buFont typeface="+mj-lt"/>
              <a:buAutoNum type="arabicPeriod" startAt="3"/>
              <a:tabLst/>
              <a:defRPr/>
            </a:pPr>
            <a:r>
              <a:rPr lang="en-US" sz="1200" dirty="0">
                <a:solidFill>
                  <a:prstClr val="black"/>
                </a:solidFill>
                <a:latin typeface="Verdana" panose="020B0604030504040204" pitchFamily="34" charset="0"/>
                <a:ea typeface="Verdana" panose="020B0604030504040204" pitchFamily="34" charset="0"/>
              </a:rPr>
              <a:t>Look at the image to the right and make some observations about how heat is flowing in the image.</a:t>
            </a:r>
          </a:p>
          <a:p>
            <a:pPr defTabSz="1005840"/>
            <a:r>
              <a:rPr lang="en-US" sz="1200" dirty="0">
                <a:solidFill>
                  <a:prstClr val="black"/>
                </a:solidFill>
                <a:latin typeface="Verdana" panose="020B0604030504040204" pitchFamily="34" charset="0"/>
                <a:ea typeface="Verdana" panose="020B0604030504040204" pitchFamily="34" charset="0"/>
              </a:rPr>
              <a:t> </a:t>
            </a:r>
          </a:p>
        </p:txBody>
      </p:sp>
      <p:sp>
        <p:nvSpPr>
          <p:cNvPr id="9" name="TextBox 8">
            <a:extLst>
              <a:ext uri="{FF2B5EF4-FFF2-40B4-BE49-F238E27FC236}">
                <a16:creationId xmlns:a16="http://schemas.microsoft.com/office/drawing/2014/main" id="{92766C21-4E4E-4DB9-8A7C-0A8B238A17C1}"/>
              </a:ext>
            </a:extLst>
          </p:cNvPr>
          <p:cNvSpPr txBox="1"/>
          <p:nvPr userDrawn="1"/>
        </p:nvSpPr>
        <p:spPr>
          <a:xfrm>
            <a:off x="2654276" y="541410"/>
            <a:ext cx="5795457" cy="646331"/>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When heat is transferred through electromagnetic or radio waves it’s called </a:t>
            </a:r>
            <a:r>
              <a:rPr lang="en-US" sz="1200" b="1" dirty="0">
                <a:solidFill>
                  <a:prstClr val="black"/>
                </a:solidFill>
                <a:latin typeface="Verdana" panose="020B0604030504040204" pitchFamily="34" charset="0"/>
                <a:ea typeface="Verdana" panose="020B0604030504040204" pitchFamily="34" charset="0"/>
              </a:rPr>
              <a:t>radiation</a:t>
            </a:r>
            <a:r>
              <a:rPr lang="en-US" sz="1200" dirty="0">
                <a:solidFill>
                  <a:prstClr val="black"/>
                </a:solidFill>
                <a:latin typeface="Verdana" panose="020B0604030504040204" pitchFamily="34" charset="0"/>
                <a:ea typeface="Verdana" panose="020B0604030504040204" pitchFamily="34" charset="0"/>
              </a:rPr>
              <a:t>. When heat is transferred this way objects are not touching each other.</a:t>
            </a:r>
          </a:p>
        </p:txBody>
      </p:sp>
      <p:sp>
        <p:nvSpPr>
          <p:cNvPr id="11" name="TextBox 10">
            <a:extLst>
              <a:ext uri="{FF2B5EF4-FFF2-40B4-BE49-F238E27FC236}">
                <a16:creationId xmlns:a16="http://schemas.microsoft.com/office/drawing/2014/main" id="{2A2D96FC-DB82-4051-9F3E-EE5726AEAF1F}"/>
              </a:ext>
            </a:extLst>
          </p:cNvPr>
          <p:cNvSpPr txBox="1"/>
          <p:nvPr userDrawn="1"/>
        </p:nvSpPr>
        <p:spPr>
          <a:xfrm>
            <a:off x="0" y="-16151"/>
            <a:ext cx="1484702" cy="4247317"/>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4.</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5.</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6.</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3" name="Rectangle 12">
            <a:extLst>
              <a:ext uri="{FF2B5EF4-FFF2-40B4-BE49-F238E27FC236}">
                <a16:creationId xmlns:a16="http://schemas.microsoft.com/office/drawing/2014/main" id="{63B90DBC-FA07-4D35-AAF4-A07C4FBA69C4}"/>
              </a:ext>
            </a:extLst>
          </p:cNvPr>
          <p:cNvSpPr/>
          <p:nvPr userDrawn="1"/>
        </p:nvSpPr>
        <p:spPr>
          <a:xfrm>
            <a:off x="248478" y="417394"/>
            <a:ext cx="2017644" cy="376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5" name="TextBox 24">
            <a:extLst>
              <a:ext uri="{FF2B5EF4-FFF2-40B4-BE49-F238E27FC236}">
                <a16:creationId xmlns:a16="http://schemas.microsoft.com/office/drawing/2014/main" id="{EC9E618F-ABED-4BE2-A493-36FF0161DF33}"/>
              </a:ext>
            </a:extLst>
          </p:cNvPr>
          <p:cNvSpPr txBox="1"/>
          <p:nvPr userDrawn="1"/>
        </p:nvSpPr>
        <p:spPr>
          <a:xfrm>
            <a:off x="2729567" y="2765413"/>
            <a:ext cx="5720166" cy="646331"/>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Verdana" panose="020B0604030504040204" pitchFamily="34" charset="0"/>
                <a:ea typeface="Verdana" panose="020B0604030504040204" pitchFamily="34" charset="0"/>
              </a:rPr>
              <a:t>When heat flows through a liquid or a gas it is called </a:t>
            </a:r>
            <a:r>
              <a:rPr lang="en-US" sz="1200" b="1" dirty="0">
                <a:solidFill>
                  <a:prstClr val="black"/>
                </a:solidFill>
                <a:latin typeface="Verdana" panose="020B0604030504040204" pitchFamily="34" charset="0"/>
                <a:ea typeface="Verdana" panose="020B0604030504040204" pitchFamily="34" charset="0"/>
              </a:rPr>
              <a:t>convection</a:t>
            </a:r>
            <a:r>
              <a:rPr lang="en-US" sz="1200" dirty="0">
                <a:solidFill>
                  <a:prstClr val="black"/>
                </a:solidFill>
                <a:latin typeface="Verdana" panose="020B0604030504040204" pitchFamily="34" charset="0"/>
                <a:ea typeface="Verdana" panose="020B0604030504040204" pitchFamily="34" charset="0"/>
              </a:rPr>
              <a:t>. </a:t>
            </a:r>
          </a:p>
          <a:p>
            <a:pPr defTabSz="1005840"/>
            <a:r>
              <a:rPr lang="en-US" sz="1200" dirty="0">
                <a:solidFill>
                  <a:prstClr val="black"/>
                </a:solidFill>
                <a:latin typeface="Verdana" panose="020B0604030504040204" pitchFamily="34" charset="0"/>
                <a:ea typeface="Verdana" panose="020B0604030504040204" pitchFamily="34" charset="0"/>
              </a:rPr>
              <a:t>Earth’s mantle, Earth’s oceans, and Earth’s atmosphere contain </a:t>
            </a:r>
            <a:r>
              <a:rPr lang="en-US" sz="1200" b="1" dirty="0">
                <a:solidFill>
                  <a:prstClr val="black"/>
                </a:solidFill>
                <a:latin typeface="Verdana" panose="020B0604030504040204" pitchFamily="34" charset="0"/>
                <a:ea typeface="Verdana" panose="020B0604030504040204" pitchFamily="34" charset="0"/>
              </a:rPr>
              <a:t>convection currents</a:t>
            </a:r>
            <a:r>
              <a:rPr lang="en-US" sz="1200" dirty="0">
                <a:solidFill>
                  <a:prstClr val="black"/>
                </a:solidFill>
                <a:latin typeface="Verdana" panose="020B0604030504040204" pitchFamily="34" charset="0"/>
                <a:ea typeface="Verdana" panose="020B0604030504040204" pitchFamily="34" charset="0"/>
              </a:rPr>
              <a:t>.</a:t>
            </a:r>
          </a:p>
        </p:txBody>
      </p:sp>
      <p:sp>
        <p:nvSpPr>
          <p:cNvPr id="27" name="Rectangle 26">
            <a:extLst>
              <a:ext uri="{FF2B5EF4-FFF2-40B4-BE49-F238E27FC236}">
                <a16:creationId xmlns:a16="http://schemas.microsoft.com/office/drawing/2014/main" id="{98950E18-BBAB-484F-93A8-2CB487128C52}"/>
              </a:ext>
            </a:extLst>
          </p:cNvPr>
          <p:cNvSpPr/>
          <p:nvPr userDrawn="1"/>
        </p:nvSpPr>
        <p:spPr>
          <a:xfrm>
            <a:off x="2802724" y="2335725"/>
            <a:ext cx="5573852" cy="276999"/>
          </a:xfrm>
          <a:prstGeom prst="rect">
            <a:avLst/>
          </a:prstGeom>
        </p:spPr>
        <p:txBody>
          <a:bodyPr wrap="square">
            <a:spAutoFit/>
          </a:bodyPr>
          <a:lstStyle/>
          <a:p>
            <a:pPr marL="228600" indent="-228600" defTabSz="1005840">
              <a:spcAft>
                <a:spcPts val="600"/>
              </a:spcAft>
              <a:buFont typeface="+mj-lt"/>
              <a:buAutoNum type="arabicPeriod" startAt="4"/>
            </a:pPr>
            <a:r>
              <a:rPr lang="en-US" sz="1200" dirty="0">
                <a:solidFill>
                  <a:prstClr val="black"/>
                </a:solidFill>
                <a:latin typeface="Verdana" panose="020B0604030504040204" pitchFamily="34" charset="0"/>
                <a:ea typeface="Verdana" panose="020B0604030504040204" pitchFamily="34" charset="0"/>
              </a:rPr>
              <a:t>Come up with two other examples of radiation.</a:t>
            </a:r>
          </a:p>
        </p:txBody>
      </p:sp>
      <p:pic>
        <p:nvPicPr>
          <p:cNvPr id="29" name="Picture 28" descr="A picture containing person, fire, bicycle, holding&#10;&#10;Description automatically generated">
            <a:extLst>
              <a:ext uri="{FF2B5EF4-FFF2-40B4-BE49-F238E27FC236}">
                <a16:creationId xmlns:a16="http://schemas.microsoft.com/office/drawing/2014/main" id="{A26817EE-747E-4797-A310-AEDAE7E5C0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4945" y="1026718"/>
            <a:ext cx="2017644" cy="1212869"/>
          </a:xfrm>
          <a:prstGeom prst="rect">
            <a:avLst/>
          </a:prstGeom>
        </p:spPr>
      </p:pic>
      <p:sp>
        <p:nvSpPr>
          <p:cNvPr id="31" name="Rectangle 30">
            <a:extLst>
              <a:ext uri="{FF2B5EF4-FFF2-40B4-BE49-F238E27FC236}">
                <a16:creationId xmlns:a16="http://schemas.microsoft.com/office/drawing/2014/main" id="{D853DD5F-8988-4F9D-899E-C84734071A26}"/>
              </a:ext>
            </a:extLst>
          </p:cNvPr>
          <p:cNvSpPr/>
          <p:nvPr userDrawn="1"/>
        </p:nvSpPr>
        <p:spPr>
          <a:xfrm>
            <a:off x="134155" y="4278924"/>
            <a:ext cx="2130655" cy="646331"/>
          </a:xfrm>
          <a:prstGeom prst="rect">
            <a:avLst/>
          </a:prstGeom>
        </p:spPr>
        <p:txBody>
          <a:bodyPr wrap="square">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Heat always transfers from hotter objects to cooler objects.</a:t>
            </a:r>
          </a:p>
        </p:txBody>
      </p:sp>
      <p:sp>
        <p:nvSpPr>
          <p:cNvPr id="33" name="TextBox 32">
            <a:extLst>
              <a:ext uri="{FF2B5EF4-FFF2-40B4-BE49-F238E27FC236}">
                <a16:creationId xmlns:a16="http://schemas.microsoft.com/office/drawing/2014/main" id="{EF30973D-9039-43DB-84B7-403394914F4A}"/>
              </a:ext>
            </a:extLst>
          </p:cNvPr>
          <p:cNvSpPr txBox="1"/>
          <p:nvPr userDrawn="1"/>
        </p:nvSpPr>
        <p:spPr>
          <a:xfrm>
            <a:off x="2791215" y="3324817"/>
            <a:ext cx="2916791" cy="1277273"/>
          </a:xfrm>
          <a:prstGeom prst="rect">
            <a:avLst/>
          </a:prstGeom>
          <a:noFill/>
        </p:spPr>
        <p:txBody>
          <a:bodyPr wrap="square" rtlCol="0">
            <a:spAutoFit/>
          </a:bodyPr>
          <a:lstStyle/>
          <a:p>
            <a:pPr defTabSz="1005840"/>
            <a:endParaRPr lang="en-US" sz="1200" dirty="0">
              <a:solidFill>
                <a:prstClr val="black"/>
              </a:solidFill>
              <a:latin typeface="Verdana" panose="020B0604030504040204" pitchFamily="34" charset="0"/>
              <a:ea typeface="Verdana" panose="020B0604030504040204" pitchFamily="34" charset="0"/>
            </a:endParaRPr>
          </a:p>
          <a:p>
            <a:pPr marL="228600" marR="0" lvl="0" indent="-228600" algn="l" defTabSz="1005840" rtl="0" eaLnBrk="1" fontAlgn="auto" latinLnBrk="0" hangingPunct="1">
              <a:lnSpc>
                <a:spcPct val="100000"/>
              </a:lnSpc>
              <a:spcBef>
                <a:spcPts val="0"/>
              </a:spcBef>
              <a:spcAft>
                <a:spcPts val="600"/>
              </a:spcAft>
              <a:buClrTx/>
              <a:buSzTx/>
              <a:buFont typeface="+mj-lt"/>
              <a:buAutoNum type="arabicPeriod" startAt="5"/>
              <a:tabLst/>
              <a:defRPr/>
            </a:pPr>
            <a:r>
              <a:rPr lang="en-US" sz="1200" dirty="0">
                <a:solidFill>
                  <a:prstClr val="black"/>
                </a:solidFill>
                <a:latin typeface="Verdana" panose="020B0604030504040204" pitchFamily="34" charset="0"/>
                <a:ea typeface="Verdana" panose="020B0604030504040204" pitchFamily="34" charset="0"/>
              </a:rPr>
              <a:t>Look at the image to the right and make some observations about how heat is flowing in the image.</a:t>
            </a:r>
          </a:p>
          <a:p>
            <a:pPr defTabSz="1005840"/>
            <a:r>
              <a:rPr lang="en-US" sz="1200" dirty="0">
                <a:solidFill>
                  <a:prstClr val="black"/>
                </a:solidFill>
                <a:latin typeface="Verdana" panose="020B0604030504040204" pitchFamily="34" charset="0"/>
                <a:ea typeface="Verdana" panose="020B0604030504040204" pitchFamily="34" charset="0"/>
              </a:rPr>
              <a:t> </a:t>
            </a:r>
          </a:p>
        </p:txBody>
      </p:sp>
      <p:sp>
        <p:nvSpPr>
          <p:cNvPr id="35" name="Rectangle 34">
            <a:extLst>
              <a:ext uri="{FF2B5EF4-FFF2-40B4-BE49-F238E27FC236}">
                <a16:creationId xmlns:a16="http://schemas.microsoft.com/office/drawing/2014/main" id="{6B58E1F3-FB4E-48EF-A184-6A6C49821F16}"/>
              </a:ext>
            </a:extLst>
          </p:cNvPr>
          <p:cNvSpPr/>
          <p:nvPr userDrawn="1"/>
        </p:nvSpPr>
        <p:spPr>
          <a:xfrm>
            <a:off x="2791215" y="4463590"/>
            <a:ext cx="3203185" cy="461665"/>
          </a:xfrm>
          <a:prstGeom prst="rect">
            <a:avLst/>
          </a:prstGeom>
        </p:spPr>
        <p:txBody>
          <a:bodyPr wrap="square">
            <a:spAutoFit/>
          </a:bodyPr>
          <a:lstStyle/>
          <a:p>
            <a:pPr marL="228600" indent="-228600" defTabSz="1005840">
              <a:spcAft>
                <a:spcPts val="600"/>
              </a:spcAft>
              <a:buFont typeface="+mj-lt"/>
              <a:buAutoNum type="arabicPeriod" startAt="6"/>
            </a:pPr>
            <a:r>
              <a:rPr lang="en-US" sz="1200" dirty="0">
                <a:solidFill>
                  <a:prstClr val="black"/>
                </a:solidFill>
                <a:latin typeface="Verdana" panose="020B0604030504040204" pitchFamily="34" charset="0"/>
                <a:ea typeface="Verdana" panose="020B0604030504040204" pitchFamily="34" charset="0"/>
              </a:rPr>
              <a:t>Come up with two other examples of convection.</a:t>
            </a:r>
          </a:p>
        </p:txBody>
      </p:sp>
      <p:pic>
        <p:nvPicPr>
          <p:cNvPr id="37" name="Picture 36" descr="A person standing in front of a sunset&#10;&#10;Description automatically generated">
            <a:extLst>
              <a:ext uri="{FF2B5EF4-FFF2-40B4-BE49-F238E27FC236}">
                <a16:creationId xmlns:a16="http://schemas.microsoft.com/office/drawing/2014/main" id="{766ED170-1DB2-4359-9CF5-FAA7B6C56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1451" y="3324817"/>
            <a:ext cx="1353714" cy="1600438"/>
          </a:xfrm>
          <a:prstGeom prst="rect">
            <a:avLst/>
          </a:prstGeom>
        </p:spPr>
      </p:pic>
    </p:spTree>
    <p:extLst>
      <p:ext uri="{BB962C8B-B14F-4D97-AF65-F5344CB8AC3E}">
        <p14:creationId xmlns:p14="http://schemas.microsoft.com/office/powerpoint/2010/main" val="428402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Explore I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90F1A1A-BAD6-4BDB-880F-6A708A970A1C}"/>
              </a:ext>
            </a:extLst>
          </p:cNvPr>
          <p:cNvPicPr>
            <a:picLocks noChangeAspect="1"/>
          </p:cNvPicPr>
          <p:nvPr userDrawn="1"/>
        </p:nvPicPr>
        <p:blipFill>
          <a:blip r:embed="rId2"/>
          <a:stretch>
            <a:fillRect/>
          </a:stretch>
        </p:blipFill>
        <p:spPr>
          <a:xfrm>
            <a:off x="2586864" y="739588"/>
            <a:ext cx="6455536" cy="4303690"/>
          </a:xfrm>
          <a:prstGeom prst="rect">
            <a:avLst/>
          </a:prstGeom>
        </p:spPr>
      </p:pic>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3 </a:t>
            </a:r>
          </a:p>
        </p:txBody>
      </p:sp>
      <p:sp>
        <p:nvSpPr>
          <p:cNvPr id="2" name="Rectangle 1">
            <a:extLst>
              <a:ext uri="{FF2B5EF4-FFF2-40B4-BE49-F238E27FC236}">
                <a16:creationId xmlns:a16="http://schemas.microsoft.com/office/drawing/2014/main" id="{3E419DA8-A50B-F941-964A-A12928F931D7}"/>
              </a:ext>
            </a:extLst>
          </p:cNvPr>
          <p:cNvSpPr/>
          <p:nvPr userDrawn="1"/>
        </p:nvSpPr>
        <p:spPr>
          <a:xfrm>
            <a:off x="111803" y="95231"/>
            <a:ext cx="2260600" cy="3477875"/>
          </a:xfrm>
          <a:prstGeom prst="rect">
            <a:avLst/>
          </a:prstGeom>
        </p:spPr>
        <p:txBody>
          <a:bodyPr wrap="square">
            <a:spAutoFit/>
          </a:bodyPr>
          <a:lstStyle/>
          <a:p>
            <a:pPr marL="228600" indent="-228600" defTabSz="1005840">
              <a:buFont typeface="+mj-lt"/>
              <a:buAutoNum type="arabicPeriod" startAt="7"/>
            </a:pPr>
            <a:r>
              <a:rPr lang="en-US" sz="1100" dirty="0">
                <a:solidFill>
                  <a:prstClr val="black"/>
                </a:solidFill>
                <a:latin typeface="Verdana" panose="020B0604030504040204" pitchFamily="34" charset="0"/>
                <a:ea typeface="Verdana" panose="020B0604030504040204" pitchFamily="34" charset="0"/>
              </a:rPr>
              <a:t>Use the diagram to make some observations about how heat is transferring in each of these situations.</a:t>
            </a:r>
          </a:p>
          <a:p>
            <a:pPr marL="0" indent="0" defTabSz="1005840">
              <a:buFont typeface="+mj-lt"/>
              <a:buNone/>
            </a:pPr>
            <a:endParaRPr lang="en-US" sz="1100" dirty="0">
              <a:solidFill>
                <a:prstClr val="black"/>
              </a:solidFill>
              <a:latin typeface="Verdana" panose="020B0604030504040204" pitchFamily="34" charset="0"/>
              <a:ea typeface="Verdana" panose="020B0604030504040204" pitchFamily="34" charset="0"/>
            </a:endParaRPr>
          </a:p>
          <a:p>
            <a:pPr marL="0" indent="0" defTabSz="1005840">
              <a:buFont typeface="+mj-lt"/>
              <a:buNone/>
            </a:pPr>
            <a:br>
              <a:rPr lang="en-US" sz="1100" dirty="0">
                <a:solidFill>
                  <a:prstClr val="black"/>
                </a:solidFill>
                <a:latin typeface="Verdana" panose="020B0604030504040204" pitchFamily="34" charset="0"/>
                <a:ea typeface="Verdana" panose="020B0604030504040204" pitchFamily="34" charset="0"/>
              </a:rPr>
            </a:br>
            <a:br>
              <a:rPr lang="en-US" sz="1100" dirty="0">
                <a:solidFill>
                  <a:prstClr val="black"/>
                </a:solidFill>
                <a:latin typeface="Verdana" panose="020B0604030504040204" pitchFamily="34" charset="0"/>
                <a:ea typeface="Verdana" panose="020B0604030504040204" pitchFamily="34" charset="0"/>
              </a:rPr>
            </a:br>
            <a:br>
              <a:rPr lang="en-US" sz="1100" dirty="0">
                <a:solidFill>
                  <a:prstClr val="black"/>
                </a:solidFill>
                <a:latin typeface="Verdana" panose="020B0604030504040204" pitchFamily="34" charset="0"/>
                <a:ea typeface="Verdana" panose="020B0604030504040204" pitchFamily="34" charset="0"/>
              </a:rPr>
            </a:br>
            <a:br>
              <a:rPr lang="en-US" sz="1100" dirty="0">
                <a:solidFill>
                  <a:prstClr val="black"/>
                </a:solidFill>
                <a:latin typeface="Verdana" panose="020B0604030504040204" pitchFamily="34" charset="0"/>
                <a:ea typeface="Verdana" panose="020B0604030504040204" pitchFamily="34" charset="0"/>
              </a:rPr>
            </a:br>
            <a:br>
              <a:rPr lang="en-US" sz="1100" dirty="0">
                <a:solidFill>
                  <a:prstClr val="black"/>
                </a:solidFill>
                <a:latin typeface="Verdana" panose="020B0604030504040204" pitchFamily="34" charset="0"/>
                <a:ea typeface="Verdana" panose="020B0604030504040204" pitchFamily="34" charset="0"/>
              </a:rPr>
            </a:br>
            <a:br>
              <a:rPr lang="en-US" sz="1100" dirty="0">
                <a:solidFill>
                  <a:prstClr val="black"/>
                </a:solidFill>
                <a:latin typeface="Verdana" panose="020B0604030504040204" pitchFamily="34" charset="0"/>
                <a:ea typeface="Verdana" panose="020B0604030504040204" pitchFamily="34" charset="0"/>
              </a:rPr>
            </a:br>
            <a:br>
              <a:rPr lang="en-US" sz="1100" dirty="0">
                <a:solidFill>
                  <a:prstClr val="black"/>
                </a:solidFill>
                <a:latin typeface="Verdana" panose="020B0604030504040204" pitchFamily="34" charset="0"/>
                <a:ea typeface="Verdana" panose="020B0604030504040204" pitchFamily="34" charset="0"/>
              </a:rPr>
            </a:br>
            <a:br>
              <a:rPr lang="en-US" sz="1100" dirty="0">
                <a:solidFill>
                  <a:prstClr val="black"/>
                </a:solidFill>
                <a:latin typeface="Verdana" panose="020B0604030504040204" pitchFamily="34" charset="0"/>
                <a:ea typeface="Verdana" panose="020B0604030504040204" pitchFamily="34" charset="0"/>
              </a:rPr>
            </a:br>
            <a:endParaRPr lang="en-US" sz="1100" dirty="0">
              <a:solidFill>
                <a:prstClr val="black"/>
              </a:solidFill>
              <a:latin typeface="Verdana" panose="020B0604030504040204" pitchFamily="34" charset="0"/>
              <a:ea typeface="Verdana" panose="020B0604030504040204" pitchFamily="34" charset="0"/>
            </a:endParaRPr>
          </a:p>
          <a:p>
            <a:pPr marL="377190" indent="-377190" defTabSz="1005840">
              <a:buFont typeface="+mj-lt"/>
              <a:buAutoNum type="arabicPeriod" startAt="10"/>
            </a:pPr>
            <a:endParaRPr lang="en-US" sz="1100" dirty="0">
              <a:solidFill>
                <a:prstClr val="black"/>
              </a:solidFill>
              <a:latin typeface="Verdana" panose="020B0604030504040204" pitchFamily="34" charset="0"/>
              <a:ea typeface="Verdana" panose="020B0604030504040204" pitchFamily="34" charset="0"/>
            </a:endParaRPr>
          </a:p>
          <a:p>
            <a:pPr marL="377190" indent="-377190" defTabSz="1005840">
              <a:buFont typeface="+mj-lt"/>
              <a:buAutoNum type="arabicPeriod" startAt="10"/>
            </a:pPr>
            <a:endParaRPr lang="en-US" sz="1100" dirty="0">
              <a:solidFill>
                <a:prstClr val="black"/>
              </a:solidFill>
              <a:latin typeface="Verdana" panose="020B0604030504040204" pitchFamily="34" charset="0"/>
              <a:ea typeface="Verdana" panose="020B0604030504040204" pitchFamily="34" charset="0"/>
            </a:endParaRPr>
          </a:p>
          <a:p>
            <a:pPr marL="377190" indent="-377190" defTabSz="1005840">
              <a:buFont typeface="+mj-lt"/>
              <a:buAutoNum type="arabicPeriod" startAt="10"/>
            </a:pPr>
            <a:endParaRPr lang="en-US" sz="1100" dirty="0">
              <a:solidFill>
                <a:prstClr val="black"/>
              </a:solidFill>
              <a:latin typeface="Verdana" panose="020B0604030504040204" pitchFamily="34" charset="0"/>
              <a:ea typeface="Verdana" panose="020B0604030504040204" pitchFamily="34" charset="0"/>
            </a:endParaRPr>
          </a:p>
          <a:p>
            <a:pPr marL="228600" indent="-228600" defTabSz="1005840">
              <a:buFont typeface="+mj-lt"/>
              <a:buAutoNum type="arabicPeriod" startAt="8"/>
            </a:pPr>
            <a:r>
              <a:rPr lang="en-US" sz="1100" dirty="0">
                <a:solidFill>
                  <a:prstClr val="black"/>
                </a:solidFill>
                <a:latin typeface="Verdana" panose="020B0604030504040204" pitchFamily="34" charset="0"/>
                <a:ea typeface="Verdana" panose="020B0604030504040204" pitchFamily="34" charset="0"/>
              </a:rPr>
              <a:t>Are there any similarities? What are they?</a:t>
            </a:r>
          </a:p>
        </p:txBody>
      </p:sp>
      <p:sp>
        <p:nvSpPr>
          <p:cNvPr id="5" name="Rectangle 4">
            <a:extLst>
              <a:ext uri="{FF2B5EF4-FFF2-40B4-BE49-F238E27FC236}">
                <a16:creationId xmlns:a16="http://schemas.microsoft.com/office/drawing/2014/main" id="{B04F9CF5-2F82-BD44-991F-4AF6FDC16F32}"/>
              </a:ext>
            </a:extLst>
          </p:cNvPr>
          <p:cNvSpPr/>
          <p:nvPr userDrawn="1"/>
        </p:nvSpPr>
        <p:spPr>
          <a:xfrm>
            <a:off x="324748" y="1033877"/>
            <a:ext cx="1911269" cy="2042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n>
                <a:noFill/>
              </a:ln>
            </a:endParaRPr>
          </a:p>
        </p:txBody>
      </p:sp>
      <p:sp>
        <p:nvSpPr>
          <p:cNvPr id="6" name="Rectangle 5">
            <a:extLst>
              <a:ext uri="{FF2B5EF4-FFF2-40B4-BE49-F238E27FC236}">
                <a16:creationId xmlns:a16="http://schemas.microsoft.com/office/drawing/2014/main" id="{6C707CD4-C14D-1F45-BA3A-ED25209C3F6D}"/>
              </a:ext>
            </a:extLst>
          </p:cNvPr>
          <p:cNvSpPr/>
          <p:nvPr userDrawn="1"/>
        </p:nvSpPr>
        <p:spPr>
          <a:xfrm>
            <a:off x="233281" y="3573106"/>
            <a:ext cx="2017644" cy="1037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 name="TextBox 3">
            <a:extLst>
              <a:ext uri="{FF2B5EF4-FFF2-40B4-BE49-F238E27FC236}">
                <a16:creationId xmlns:a16="http://schemas.microsoft.com/office/drawing/2014/main" id="{0B44F67A-610E-40ED-A5BB-55B456A1FEED}"/>
              </a:ext>
            </a:extLst>
          </p:cNvPr>
          <p:cNvSpPr txBox="1"/>
          <p:nvPr userDrawn="1"/>
        </p:nvSpPr>
        <p:spPr>
          <a:xfrm>
            <a:off x="2638777" y="739588"/>
            <a:ext cx="324128" cy="369332"/>
          </a:xfrm>
          <a:prstGeom prst="rect">
            <a:avLst/>
          </a:prstGeom>
          <a:noFill/>
        </p:spPr>
        <p:txBody>
          <a:bodyPr wrap="none" rtlCol="0">
            <a:spAutoFit/>
          </a:bodyPr>
          <a:lstStyle/>
          <a:p>
            <a:r>
              <a:rPr lang="en-US" b="1" dirty="0">
                <a:solidFill>
                  <a:schemeClr val="tx1"/>
                </a:solidFill>
              </a:rPr>
              <a:t>A</a:t>
            </a:r>
          </a:p>
        </p:txBody>
      </p:sp>
      <p:sp>
        <p:nvSpPr>
          <p:cNvPr id="8" name="TextBox 7">
            <a:extLst>
              <a:ext uri="{FF2B5EF4-FFF2-40B4-BE49-F238E27FC236}">
                <a16:creationId xmlns:a16="http://schemas.microsoft.com/office/drawing/2014/main" id="{DA848622-BA23-42D1-9398-B1724A7C57BD}"/>
              </a:ext>
            </a:extLst>
          </p:cNvPr>
          <p:cNvSpPr txBox="1"/>
          <p:nvPr userDrawn="1"/>
        </p:nvSpPr>
        <p:spPr>
          <a:xfrm>
            <a:off x="4769411" y="739588"/>
            <a:ext cx="324128" cy="369332"/>
          </a:xfrm>
          <a:prstGeom prst="rect">
            <a:avLst/>
          </a:prstGeom>
          <a:noFill/>
        </p:spPr>
        <p:txBody>
          <a:bodyPr wrap="square" rtlCol="0">
            <a:spAutoFit/>
          </a:bodyPr>
          <a:lstStyle/>
          <a:p>
            <a:r>
              <a:rPr lang="en-US" b="1" dirty="0">
                <a:solidFill>
                  <a:schemeClr val="tx1"/>
                </a:solidFill>
              </a:rPr>
              <a:t>B</a:t>
            </a:r>
          </a:p>
        </p:txBody>
      </p:sp>
      <p:sp>
        <p:nvSpPr>
          <p:cNvPr id="9" name="TextBox 8">
            <a:extLst>
              <a:ext uri="{FF2B5EF4-FFF2-40B4-BE49-F238E27FC236}">
                <a16:creationId xmlns:a16="http://schemas.microsoft.com/office/drawing/2014/main" id="{231DA345-7C8F-4345-B76B-A3D16F8617DE}"/>
              </a:ext>
            </a:extLst>
          </p:cNvPr>
          <p:cNvSpPr txBox="1"/>
          <p:nvPr userDrawn="1"/>
        </p:nvSpPr>
        <p:spPr>
          <a:xfrm>
            <a:off x="6859104" y="739588"/>
            <a:ext cx="324128" cy="369332"/>
          </a:xfrm>
          <a:prstGeom prst="rect">
            <a:avLst/>
          </a:prstGeom>
          <a:noFill/>
        </p:spPr>
        <p:txBody>
          <a:bodyPr wrap="square" rtlCol="0">
            <a:spAutoFit/>
          </a:bodyPr>
          <a:lstStyle/>
          <a:p>
            <a:r>
              <a:rPr lang="en-US" b="1" dirty="0">
                <a:solidFill>
                  <a:schemeClr val="tx1"/>
                </a:solidFill>
              </a:rPr>
              <a:t>C</a:t>
            </a:r>
          </a:p>
        </p:txBody>
      </p:sp>
      <p:sp>
        <p:nvSpPr>
          <p:cNvPr id="11" name="TextBox 10">
            <a:extLst>
              <a:ext uri="{FF2B5EF4-FFF2-40B4-BE49-F238E27FC236}">
                <a16:creationId xmlns:a16="http://schemas.microsoft.com/office/drawing/2014/main" id="{90106D37-0CA2-475D-996C-C665596D3EF4}"/>
              </a:ext>
            </a:extLst>
          </p:cNvPr>
          <p:cNvSpPr txBox="1"/>
          <p:nvPr userDrawn="1"/>
        </p:nvSpPr>
        <p:spPr>
          <a:xfrm>
            <a:off x="4409936" y="2891433"/>
            <a:ext cx="324128" cy="369332"/>
          </a:xfrm>
          <a:prstGeom prst="rect">
            <a:avLst/>
          </a:prstGeom>
          <a:noFill/>
        </p:spPr>
        <p:txBody>
          <a:bodyPr wrap="square" rtlCol="0">
            <a:spAutoFit/>
          </a:bodyPr>
          <a:lstStyle/>
          <a:p>
            <a:r>
              <a:rPr lang="en-US" b="1" dirty="0">
                <a:solidFill>
                  <a:schemeClr val="bg1"/>
                </a:solidFill>
              </a:rPr>
              <a:t>D</a:t>
            </a:r>
          </a:p>
        </p:txBody>
      </p:sp>
      <p:sp>
        <p:nvSpPr>
          <p:cNvPr id="12" name="TextBox 11">
            <a:extLst>
              <a:ext uri="{FF2B5EF4-FFF2-40B4-BE49-F238E27FC236}">
                <a16:creationId xmlns:a16="http://schemas.microsoft.com/office/drawing/2014/main" id="{AE399CFF-D249-4E6C-BF70-3D95284E8B06}"/>
              </a:ext>
            </a:extLst>
          </p:cNvPr>
          <p:cNvSpPr txBox="1"/>
          <p:nvPr userDrawn="1"/>
        </p:nvSpPr>
        <p:spPr>
          <a:xfrm>
            <a:off x="8652484" y="2891433"/>
            <a:ext cx="324128" cy="369332"/>
          </a:xfrm>
          <a:prstGeom prst="rect">
            <a:avLst/>
          </a:prstGeom>
          <a:noFill/>
        </p:spPr>
        <p:txBody>
          <a:bodyPr wrap="square" rtlCol="0">
            <a:spAutoFit/>
          </a:bodyPr>
          <a:lstStyle/>
          <a:p>
            <a:r>
              <a:rPr lang="en-US" b="1" dirty="0">
                <a:solidFill>
                  <a:schemeClr val="bg1"/>
                </a:solidFill>
              </a:rPr>
              <a:t>F</a:t>
            </a:r>
          </a:p>
        </p:txBody>
      </p:sp>
      <p:sp>
        <p:nvSpPr>
          <p:cNvPr id="13" name="TextBox 12">
            <a:extLst>
              <a:ext uri="{FF2B5EF4-FFF2-40B4-BE49-F238E27FC236}">
                <a16:creationId xmlns:a16="http://schemas.microsoft.com/office/drawing/2014/main" id="{16FFB40E-C27F-482B-B8CB-9AF3E4572E92}"/>
              </a:ext>
            </a:extLst>
          </p:cNvPr>
          <p:cNvSpPr txBox="1"/>
          <p:nvPr userDrawn="1"/>
        </p:nvSpPr>
        <p:spPr>
          <a:xfrm>
            <a:off x="6534976" y="2891433"/>
            <a:ext cx="324128" cy="369332"/>
          </a:xfrm>
          <a:prstGeom prst="rect">
            <a:avLst/>
          </a:prstGeom>
          <a:noFill/>
        </p:spPr>
        <p:txBody>
          <a:bodyPr wrap="square" rtlCol="0">
            <a:spAutoFit/>
          </a:bodyPr>
          <a:lstStyle/>
          <a:p>
            <a:r>
              <a:rPr lang="en-US" b="1" dirty="0">
                <a:solidFill>
                  <a:schemeClr val="tx1"/>
                </a:solidFill>
              </a:rPr>
              <a:t>E</a:t>
            </a:r>
          </a:p>
        </p:txBody>
      </p:sp>
      <p:sp>
        <p:nvSpPr>
          <p:cNvPr id="7" name="TextBox 6">
            <a:extLst>
              <a:ext uri="{FF2B5EF4-FFF2-40B4-BE49-F238E27FC236}">
                <a16:creationId xmlns:a16="http://schemas.microsoft.com/office/drawing/2014/main" id="{2FC39392-AFC3-49E6-8687-5FA5C9408563}"/>
              </a:ext>
            </a:extLst>
          </p:cNvPr>
          <p:cNvSpPr txBox="1"/>
          <p:nvPr userDrawn="1"/>
        </p:nvSpPr>
        <p:spPr>
          <a:xfrm>
            <a:off x="36718" y="993159"/>
            <a:ext cx="303288" cy="2123658"/>
          </a:xfrm>
          <a:prstGeom prst="rect">
            <a:avLst/>
          </a:prstGeom>
          <a:noFill/>
        </p:spPr>
        <p:txBody>
          <a:bodyPr wrap="none" rtlCol="0">
            <a:spAutoFit/>
          </a:bodyPr>
          <a:lstStyle/>
          <a:p>
            <a:r>
              <a:rPr lang="en-US" sz="1200" dirty="0">
                <a:latin typeface="Verdana" panose="020B0604030504040204" pitchFamily="34" charset="0"/>
                <a:ea typeface="Verdana" panose="020B0604030504040204" pitchFamily="34" charset="0"/>
              </a:rPr>
              <a:t>A</a:t>
            </a:r>
          </a:p>
          <a:p>
            <a:endParaRPr lang="en-US" sz="1200" dirty="0">
              <a:latin typeface="Verdana" panose="020B0604030504040204" pitchFamily="34" charset="0"/>
              <a:ea typeface="Verdana" panose="020B0604030504040204" pitchFamily="34" charset="0"/>
            </a:endParaRPr>
          </a:p>
          <a:p>
            <a:r>
              <a:rPr lang="en-US" sz="1200" dirty="0">
                <a:latin typeface="Verdana" panose="020B0604030504040204" pitchFamily="34" charset="0"/>
                <a:ea typeface="Verdana" panose="020B0604030504040204" pitchFamily="34" charset="0"/>
              </a:rPr>
              <a:t>B</a:t>
            </a:r>
          </a:p>
          <a:p>
            <a:endParaRPr lang="en-US" sz="1200" dirty="0">
              <a:latin typeface="Verdana" panose="020B0604030504040204" pitchFamily="34" charset="0"/>
              <a:ea typeface="Verdana" panose="020B0604030504040204" pitchFamily="34" charset="0"/>
            </a:endParaRPr>
          </a:p>
          <a:p>
            <a:r>
              <a:rPr lang="en-US" sz="1200" dirty="0">
                <a:latin typeface="Verdana" panose="020B0604030504040204" pitchFamily="34" charset="0"/>
                <a:ea typeface="Verdana" panose="020B0604030504040204" pitchFamily="34" charset="0"/>
              </a:rPr>
              <a:t>C</a:t>
            </a:r>
          </a:p>
          <a:p>
            <a:endParaRPr lang="en-US" sz="1200" dirty="0">
              <a:latin typeface="Verdana" panose="020B0604030504040204" pitchFamily="34" charset="0"/>
              <a:ea typeface="Verdana" panose="020B0604030504040204" pitchFamily="34" charset="0"/>
            </a:endParaRPr>
          </a:p>
          <a:p>
            <a:r>
              <a:rPr lang="en-US" sz="1200" dirty="0">
                <a:latin typeface="Verdana" panose="020B0604030504040204" pitchFamily="34" charset="0"/>
                <a:ea typeface="Verdana" panose="020B0604030504040204" pitchFamily="34" charset="0"/>
              </a:rPr>
              <a:t>D</a:t>
            </a:r>
          </a:p>
          <a:p>
            <a:endParaRPr lang="en-US" sz="1200" dirty="0">
              <a:latin typeface="Verdana" panose="020B0604030504040204" pitchFamily="34" charset="0"/>
              <a:ea typeface="Verdana" panose="020B0604030504040204" pitchFamily="34" charset="0"/>
            </a:endParaRPr>
          </a:p>
          <a:p>
            <a:r>
              <a:rPr lang="en-US" sz="1200" dirty="0">
                <a:latin typeface="Verdana" panose="020B0604030504040204" pitchFamily="34" charset="0"/>
                <a:ea typeface="Verdana" panose="020B0604030504040204" pitchFamily="34" charset="0"/>
              </a:rPr>
              <a:t>E</a:t>
            </a:r>
          </a:p>
          <a:p>
            <a:endParaRPr lang="en-US" sz="1200" dirty="0">
              <a:latin typeface="Verdana" panose="020B0604030504040204" pitchFamily="34" charset="0"/>
              <a:ea typeface="Verdana" panose="020B0604030504040204" pitchFamily="34" charset="0"/>
            </a:endParaRPr>
          </a:p>
          <a:p>
            <a:r>
              <a:rPr lang="en-US" sz="1200" dirty="0">
                <a:latin typeface="Verdana" panose="020B0604030504040204" pitchFamily="34" charset="0"/>
                <a:ea typeface="Verdana" panose="020B0604030504040204" pitchFamily="34" charset="0"/>
              </a:rPr>
              <a:t>F</a:t>
            </a:r>
          </a:p>
        </p:txBody>
      </p:sp>
    </p:spTree>
    <p:extLst>
      <p:ext uri="{BB962C8B-B14F-4D97-AF65-F5344CB8AC3E}">
        <p14:creationId xmlns:p14="http://schemas.microsoft.com/office/powerpoint/2010/main" val="2521261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earch I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785E3-9265-4327-A093-FD72C97C8F04}"/>
              </a:ext>
            </a:extLst>
          </p:cNvPr>
          <p:cNvSpPr txBox="1"/>
          <p:nvPr userDrawn="1"/>
        </p:nvSpPr>
        <p:spPr>
          <a:xfrm>
            <a:off x="2570803" y="417393"/>
            <a:ext cx="6475443" cy="738664"/>
          </a:xfrm>
          <a:prstGeom prst="rect">
            <a:avLst/>
          </a:prstGeom>
          <a:noFill/>
        </p:spPr>
        <p:txBody>
          <a:bodyPr wrap="square" rtlCol="0">
            <a:spAutoFit/>
          </a:bodyPr>
          <a:lstStyle/>
          <a:p>
            <a:pPr marL="0" indent="0">
              <a:lnSpc>
                <a:spcPct val="100000"/>
              </a:lnSpc>
              <a:buFont typeface="Arial" panose="020B0604020202020204" pitchFamily="34" charset="0"/>
              <a:buNone/>
            </a:pPr>
            <a:r>
              <a:rPr lang="en-US" sz="1400" dirty="0">
                <a:latin typeface="Verdana" panose="020B0604030504040204" pitchFamily="34" charset="0"/>
                <a:ea typeface="Verdana" panose="020B0604030504040204" pitchFamily="34" charset="0"/>
              </a:rPr>
              <a:t>Go to </a:t>
            </a:r>
            <a:r>
              <a:rPr lang="en-US" sz="1400" dirty="0">
                <a:solidFill>
                  <a:prstClr val="black"/>
                </a:solidFill>
                <a:latin typeface="Verdana" panose="020B0604030504040204" pitchFamily="34" charset="0"/>
                <a:ea typeface="Verdana" panose="020B0604030504040204" pitchFamily="34" charset="0"/>
                <a:hlinkClick r:id="rId2"/>
              </a:rPr>
              <a:t>https://www.wisc-online.com/learn/abe-ell/science/sce304/heat-transfer-conduction-convection-radiation</a:t>
            </a:r>
            <a:r>
              <a:rPr lang="en-US" sz="1400" dirty="0">
                <a:solidFill>
                  <a:prstClr val="black"/>
                </a:solidFill>
                <a:latin typeface="Verdana" panose="020B0604030504040204" pitchFamily="34" charset="0"/>
                <a:ea typeface="Verdana" panose="020B0604030504040204" pitchFamily="34" charset="0"/>
              </a:rPr>
              <a:t> </a:t>
            </a:r>
          </a:p>
          <a:p>
            <a:pPr marL="0" indent="0">
              <a:lnSpc>
                <a:spcPct val="100000"/>
              </a:lnSpc>
              <a:buFont typeface="Arial" panose="020B0604020202020204" pitchFamily="34" charset="0"/>
              <a:buNone/>
            </a:pPr>
            <a:endParaRPr lang="en-US" sz="1400"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367771D9-51CE-4601-A7E4-7FAFF76014BD}"/>
              </a:ext>
            </a:extLst>
          </p:cNvPr>
          <p:cNvSpPr txBox="1"/>
          <p:nvPr userDrawn="1"/>
        </p:nvSpPr>
        <p:spPr>
          <a:xfrm>
            <a:off x="0" y="0"/>
            <a:ext cx="2322325" cy="4062651"/>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4.</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5.</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6.</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7.</a:t>
            </a:r>
          </a:p>
        </p:txBody>
      </p:sp>
      <p:sp>
        <p:nvSpPr>
          <p:cNvPr id="8" name="Rectangle 7">
            <a:extLst>
              <a:ext uri="{FF2B5EF4-FFF2-40B4-BE49-F238E27FC236}">
                <a16:creationId xmlns:a16="http://schemas.microsoft.com/office/drawing/2014/main" id="{AEED830E-CDD2-4AC9-8565-96FB84FA871F}"/>
              </a:ext>
            </a:extLst>
          </p:cNvPr>
          <p:cNvSpPr/>
          <p:nvPr userDrawn="1"/>
        </p:nvSpPr>
        <p:spPr>
          <a:xfrm>
            <a:off x="248478" y="417393"/>
            <a:ext cx="2017644" cy="386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extBox 4">
            <a:extLst>
              <a:ext uri="{FF2B5EF4-FFF2-40B4-BE49-F238E27FC236}">
                <a16:creationId xmlns:a16="http://schemas.microsoft.com/office/drawing/2014/main" id="{D26DDE91-96DC-48CC-A3E7-AC2696EFB0F9}"/>
              </a:ext>
            </a:extLst>
          </p:cNvPr>
          <p:cNvSpPr txBox="1"/>
          <p:nvPr userDrawn="1"/>
        </p:nvSpPr>
        <p:spPr>
          <a:xfrm>
            <a:off x="2570803" y="967502"/>
            <a:ext cx="6096918" cy="4154984"/>
          </a:xfrm>
          <a:prstGeom prst="rect">
            <a:avLst/>
          </a:prstGeom>
          <a:noFill/>
        </p:spPr>
        <p:txBody>
          <a:bodyPr wrap="square" rtlCol="0">
            <a:spAutoFit/>
          </a:bodyPr>
          <a:lstStyle/>
          <a:p>
            <a:pPr marL="342900" indent="-342900" defTabSz="1005840">
              <a:lnSpc>
                <a:spcPct val="100000"/>
              </a:lnSpc>
              <a:spcAft>
                <a:spcPts val="600"/>
              </a:spcAft>
              <a:buFont typeface="+mj-lt"/>
              <a:buAutoNum type="arabicPeriod"/>
            </a:pPr>
            <a:r>
              <a:rPr lang="en-US" sz="1200" dirty="0">
                <a:solidFill>
                  <a:prstClr val="black"/>
                </a:solidFill>
                <a:latin typeface="Verdana" panose="020B0604030504040204" pitchFamily="34" charset="0"/>
                <a:ea typeface="Verdana" panose="020B0604030504040204" pitchFamily="34" charset="0"/>
              </a:rPr>
              <a:t>On your lab sheet, describe how heat transfers from one object to another.</a:t>
            </a:r>
          </a:p>
          <a:p>
            <a:pPr defTabSz="1005840">
              <a:lnSpc>
                <a:spcPct val="100000"/>
              </a:lnSpc>
              <a:spcAft>
                <a:spcPts val="600"/>
              </a:spcAft>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Radiation</a:t>
            </a:r>
            <a:r>
              <a:rPr lang="en-US" sz="1200" dirty="0">
                <a:solidFill>
                  <a:prstClr val="black"/>
                </a:solidFill>
                <a:latin typeface="Verdana" panose="020B0604030504040204" pitchFamily="34" charset="0"/>
                <a:ea typeface="Verdana" panose="020B0604030504040204" pitchFamily="34" charset="0"/>
              </a:rPr>
              <a:t> tab.</a:t>
            </a:r>
          </a:p>
          <a:p>
            <a:pPr marL="342900" indent="-342900" defTabSz="1005840">
              <a:lnSpc>
                <a:spcPct val="100000"/>
              </a:lnSpc>
              <a:spcAft>
                <a:spcPts val="600"/>
              </a:spcAft>
              <a:buFont typeface="+mj-lt"/>
              <a:buAutoNum type="arabicPeriod" startAt="2"/>
            </a:pPr>
            <a:r>
              <a:rPr lang="en-US" sz="1200" dirty="0">
                <a:solidFill>
                  <a:prstClr val="black"/>
                </a:solidFill>
                <a:latin typeface="Verdana" panose="020B0604030504040204" pitchFamily="34" charset="0"/>
                <a:ea typeface="Verdana" panose="020B0604030504040204" pitchFamily="34" charset="0"/>
              </a:rPr>
              <a:t>Read the radiation text and summarize the information on your lab sheet.  </a:t>
            </a:r>
          </a:p>
          <a:p>
            <a:pPr defTabSz="1005840">
              <a:lnSpc>
                <a:spcPct val="100000"/>
              </a:lnSpc>
              <a:spcAft>
                <a:spcPts val="600"/>
              </a:spcAft>
            </a:pPr>
            <a:r>
              <a:rPr lang="en-US" sz="1200" dirty="0">
                <a:solidFill>
                  <a:prstClr val="black"/>
                </a:solidFill>
                <a:latin typeface="Verdana" panose="020B0604030504040204" pitchFamily="34" charset="0"/>
                <a:ea typeface="Verdana" panose="020B0604030504040204" pitchFamily="34" charset="0"/>
              </a:rPr>
              <a:t>Play the animation</a:t>
            </a:r>
          </a:p>
          <a:p>
            <a:pPr marL="342900" indent="-342900" defTabSz="1005840">
              <a:lnSpc>
                <a:spcPct val="100000"/>
              </a:lnSpc>
              <a:spcAft>
                <a:spcPts val="600"/>
              </a:spcAft>
              <a:buFont typeface="+mj-lt"/>
              <a:buAutoNum type="arabicPeriod" startAt="3"/>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a:p>
            <a:pPr marL="0" marR="0" lvl="0" indent="0" algn="l" defTabSz="1005840" rtl="0" eaLnBrk="1" fontAlgn="auto" latinLnBrk="0" hangingPunct="1">
              <a:lnSpc>
                <a:spcPct val="100000"/>
              </a:lnSpc>
              <a:spcBef>
                <a:spcPts val="0"/>
              </a:spcBef>
              <a:spcAft>
                <a:spcPts val="600"/>
              </a:spcAft>
              <a:buClrTx/>
              <a:buSzTx/>
              <a:buFontTx/>
              <a:buNone/>
              <a:tabLst/>
              <a:defRP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Conduction </a:t>
            </a:r>
            <a:r>
              <a:rPr lang="en-US" sz="1200" dirty="0">
                <a:solidFill>
                  <a:prstClr val="black"/>
                </a:solidFill>
                <a:latin typeface="Verdana" panose="020B0604030504040204" pitchFamily="34" charset="0"/>
                <a:ea typeface="Verdana" panose="020B0604030504040204" pitchFamily="34" charset="0"/>
              </a:rPr>
              <a:t>tab.</a:t>
            </a:r>
          </a:p>
          <a:p>
            <a:pPr marL="342900" indent="-342900" defTabSz="1005840">
              <a:lnSpc>
                <a:spcPct val="100000"/>
              </a:lnSpc>
              <a:spcAft>
                <a:spcPts val="600"/>
              </a:spcAft>
              <a:buFont typeface="+mj-lt"/>
              <a:buAutoNum type="arabicPeriod" startAt="4"/>
            </a:pPr>
            <a:r>
              <a:rPr lang="en-US" sz="1200" dirty="0">
                <a:solidFill>
                  <a:prstClr val="black"/>
                </a:solidFill>
                <a:latin typeface="Verdana" panose="020B0604030504040204" pitchFamily="34" charset="0"/>
                <a:ea typeface="Verdana" panose="020B0604030504040204" pitchFamily="34" charset="0"/>
              </a:rPr>
              <a:t>Read the conduction text and summarize the information on your lab sheet.  </a:t>
            </a:r>
          </a:p>
          <a:p>
            <a:pPr defTabSz="1005840">
              <a:lnSpc>
                <a:spcPct val="100000"/>
              </a:lnSpc>
              <a:spcAft>
                <a:spcPts val="600"/>
              </a:spcAft>
            </a:pPr>
            <a:r>
              <a:rPr lang="en-US" sz="1200" dirty="0">
                <a:solidFill>
                  <a:prstClr val="black"/>
                </a:solidFill>
                <a:latin typeface="Verdana" panose="020B0604030504040204" pitchFamily="34" charset="0"/>
                <a:ea typeface="Verdana" panose="020B0604030504040204" pitchFamily="34" charset="0"/>
              </a:rPr>
              <a:t>Play the animation</a:t>
            </a:r>
          </a:p>
          <a:p>
            <a:pPr marL="342900" indent="-342900" defTabSz="1005840">
              <a:lnSpc>
                <a:spcPct val="100000"/>
              </a:lnSpc>
              <a:spcAft>
                <a:spcPts val="600"/>
              </a:spcAft>
              <a:buFont typeface="+mj-lt"/>
              <a:buAutoNum type="arabicPeriod" startAt="5"/>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a:p>
            <a:pPr marL="0" marR="0" lvl="0" indent="0" algn="l" defTabSz="1005840" rtl="0" eaLnBrk="1" fontAlgn="auto" latinLnBrk="0" hangingPunct="1">
              <a:lnSpc>
                <a:spcPct val="100000"/>
              </a:lnSpc>
              <a:spcBef>
                <a:spcPts val="0"/>
              </a:spcBef>
              <a:spcAft>
                <a:spcPts val="600"/>
              </a:spcAft>
              <a:buClrTx/>
              <a:buSzTx/>
              <a:buFontTx/>
              <a:buNone/>
              <a:tabLst/>
              <a:defRPr/>
            </a:pPr>
            <a:r>
              <a:rPr lang="en-US" sz="1200" dirty="0">
                <a:solidFill>
                  <a:prstClr val="black"/>
                </a:solidFill>
                <a:latin typeface="Verdana" panose="020B0604030504040204" pitchFamily="34" charset="0"/>
                <a:ea typeface="Verdana" panose="020B0604030504040204" pitchFamily="34" charset="0"/>
              </a:rPr>
              <a:t>Click on the </a:t>
            </a:r>
            <a:r>
              <a:rPr lang="en-US" sz="1200" b="1" dirty="0">
                <a:solidFill>
                  <a:prstClr val="black"/>
                </a:solidFill>
                <a:latin typeface="Verdana" panose="020B0604030504040204" pitchFamily="34" charset="0"/>
                <a:ea typeface="Verdana" panose="020B0604030504040204" pitchFamily="34" charset="0"/>
              </a:rPr>
              <a:t>Convection </a:t>
            </a:r>
            <a:r>
              <a:rPr lang="en-US" sz="1200" dirty="0">
                <a:solidFill>
                  <a:prstClr val="black"/>
                </a:solidFill>
                <a:latin typeface="Verdana" panose="020B0604030504040204" pitchFamily="34" charset="0"/>
                <a:ea typeface="Verdana" panose="020B0604030504040204" pitchFamily="34" charset="0"/>
              </a:rPr>
              <a:t>tab.</a:t>
            </a:r>
          </a:p>
          <a:p>
            <a:pPr marL="377190" indent="-377190" defTabSz="1005840">
              <a:lnSpc>
                <a:spcPct val="100000"/>
              </a:lnSpc>
              <a:spcAft>
                <a:spcPts val="600"/>
              </a:spcAft>
              <a:buFont typeface="+mj-lt"/>
              <a:buAutoNum type="arabicPeriod" startAt="6"/>
            </a:pPr>
            <a:r>
              <a:rPr lang="en-US" sz="1200" dirty="0">
                <a:solidFill>
                  <a:prstClr val="black"/>
                </a:solidFill>
                <a:latin typeface="Verdana" panose="020B0604030504040204" pitchFamily="34" charset="0"/>
                <a:ea typeface="Verdana" panose="020B0604030504040204" pitchFamily="34" charset="0"/>
              </a:rPr>
              <a:t>Read the convection text and summarize the information on your lab sheet.  </a:t>
            </a:r>
          </a:p>
          <a:p>
            <a:pPr defTabSz="1005840">
              <a:lnSpc>
                <a:spcPct val="100000"/>
              </a:lnSpc>
              <a:spcAft>
                <a:spcPts val="600"/>
              </a:spcAft>
            </a:pPr>
            <a:r>
              <a:rPr lang="en-US" sz="1200" dirty="0">
                <a:solidFill>
                  <a:prstClr val="black"/>
                </a:solidFill>
                <a:latin typeface="Verdana" panose="020B0604030504040204" pitchFamily="34" charset="0"/>
                <a:ea typeface="Verdana" panose="020B0604030504040204" pitchFamily="34" charset="0"/>
              </a:rPr>
              <a:t>Play the animation</a:t>
            </a:r>
          </a:p>
          <a:p>
            <a:pPr marL="342900" indent="-342900" defTabSz="1005840">
              <a:lnSpc>
                <a:spcPct val="100000"/>
              </a:lnSpc>
              <a:spcAft>
                <a:spcPts val="600"/>
              </a:spcAft>
              <a:buFont typeface="+mj-lt"/>
              <a:buAutoNum type="arabicPeriod" startAt="7"/>
            </a:pPr>
            <a:r>
              <a:rPr lang="en-US" sz="1200" dirty="0">
                <a:solidFill>
                  <a:prstClr val="black"/>
                </a:solidFill>
                <a:latin typeface="Verdana" panose="020B0604030504040204" pitchFamily="34" charset="0"/>
                <a:ea typeface="Verdana" panose="020B0604030504040204" pitchFamily="34" charset="0"/>
              </a:rPr>
              <a:t>Click on examples and list 2 of them on your lab sheet.</a:t>
            </a:r>
            <a:endParaRPr lang="en-US" sz="1200" b="1"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77785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88669" y="586590"/>
            <a:ext cx="2205963" cy="2031325"/>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 typeface="+mj-lt"/>
              <a:buNone/>
              <a:tabLst/>
              <a:defRPr/>
            </a:pPr>
            <a:r>
              <a:rPr lang="en-US" sz="1800" dirty="0">
                <a:solidFill>
                  <a:prstClr val="black"/>
                </a:solidFill>
                <a:latin typeface="Verdana" panose="020B0604030504040204" pitchFamily="34" charset="0"/>
                <a:ea typeface="Verdana" panose="020B0604030504040204" pitchFamily="34" charset="0"/>
              </a:rPr>
              <a:t>1. Explain the difference between conduction, convection, and radiation.</a:t>
            </a:r>
          </a:p>
          <a:p>
            <a:pPr marL="0" indent="0" defTabSz="1005840">
              <a:buFont typeface="+mj-lt"/>
              <a:buNone/>
            </a:pPr>
            <a:endParaRPr lang="en-US" sz="18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1</a:t>
            </a:r>
            <a:r>
              <a:rPr lang="en-US" sz="1200" dirty="0">
                <a:latin typeface="Georgia" panose="02040502050405020303" pitchFamily="18" charset="0"/>
              </a:rPr>
              <a:t>.</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1</a:t>
            </a:r>
          </a:p>
        </p:txBody>
      </p:sp>
    </p:spTree>
    <p:extLst>
      <p:ext uri="{BB962C8B-B14F-4D97-AF65-F5344CB8AC3E}">
        <p14:creationId xmlns:p14="http://schemas.microsoft.com/office/powerpoint/2010/main" val="3893298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119842" y="278523"/>
            <a:ext cx="2205963" cy="2308324"/>
          </a:xfrm>
          <a:prstGeom prst="rect">
            <a:avLst/>
          </a:prstGeom>
          <a:noFill/>
        </p:spPr>
        <p:txBody>
          <a:bodyPr wrap="square" rtlCol="0">
            <a:spAutoFit/>
          </a:bodyPr>
          <a:lstStyle/>
          <a:p>
            <a:pPr marL="342900" indent="-342900" defTabSz="1005840">
              <a:buFont typeface="+mj-lt"/>
              <a:buAutoNum type="arabicPeriod" startAt="2"/>
            </a:pPr>
            <a:r>
              <a:rPr lang="en-US" sz="1800" dirty="0">
                <a:solidFill>
                  <a:prstClr val="black"/>
                </a:solidFill>
                <a:latin typeface="Verdana" panose="020B0604030504040204" pitchFamily="34" charset="0"/>
                <a:ea typeface="Verdana" panose="020B0604030504040204" pitchFamily="34" charset="0"/>
              </a:rPr>
              <a:t>Explain what is happening in this diagram. Also, describe what heat transfer process is taking place.</a:t>
            </a: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b="0" dirty="0">
                <a:latin typeface="Verdana" panose="020B0604030504040204" pitchFamily="34" charset="0"/>
                <a:ea typeface="Verdana" panose="020B0604030504040204" pitchFamily="34" charset="0"/>
                <a:cs typeface="Verdana" panose="020B0604030504040204" pitchFamily="34" charset="0"/>
              </a:rPr>
              <a:t>2</a:t>
            </a:r>
            <a:r>
              <a:rPr lang="en-US" sz="1200" b="0" dirty="0">
                <a:latin typeface="Georgia" panose="02040502050405020303" pitchFamily="18" charset="0"/>
                <a:ea typeface="Verdana" panose="020B0604030504040204" pitchFamily="34" charset="0"/>
                <a:cs typeface="+mj-cs"/>
              </a:rPr>
              <a:t>.</a:t>
            </a:r>
          </a:p>
          <a:p>
            <a:endParaRPr lang="en-US" sz="1200" b="0" dirty="0">
              <a:latin typeface="Georgia" panose="02040502050405020303" pitchFamily="18" charset="0"/>
              <a:ea typeface="Verdana" panose="020B0604030504040204" pitchFamily="34" charset="0"/>
              <a:cs typeface="+mj-cs"/>
            </a:endParaRPr>
          </a:p>
          <a:p>
            <a:endParaRPr lang="en-US" sz="1200" b="0" dirty="0">
              <a:latin typeface="Georgia" panose="02040502050405020303" pitchFamily="18" charset="0"/>
              <a:ea typeface="Verdana" panose="020B0604030504040204" pitchFamily="34" charset="0"/>
              <a:cs typeface="+mj-cs"/>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2</a:t>
            </a:r>
          </a:p>
        </p:txBody>
      </p:sp>
      <p:pic>
        <p:nvPicPr>
          <p:cNvPr id="7" name="Picture 6">
            <a:extLst>
              <a:ext uri="{FF2B5EF4-FFF2-40B4-BE49-F238E27FC236}">
                <a16:creationId xmlns:a16="http://schemas.microsoft.com/office/drawing/2014/main" id="{CE0F1DBB-CFB4-4BA6-BDA5-F85B8496753F}"/>
              </a:ext>
            </a:extLst>
          </p:cNvPr>
          <p:cNvPicPr>
            <a:picLocks noChangeAspect="1"/>
          </p:cNvPicPr>
          <p:nvPr userDrawn="1"/>
        </p:nvPicPr>
        <p:blipFill>
          <a:blip r:embed="rId2"/>
          <a:stretch>
            <a:fillRect/>
          </a:stretch>
        </p:blipFill>
        <p:spPr>
          <a:xfrm>
            <a:off x="141184" y="2666511"/>
            <a:ext cx="2591625" cy="1228967"/>
          </a:xfrm>
          <a:prstGeom prst="rect">
            <a:avLst/>
          </a:prstGeom>
        </p:spPr>
      </p:pic>
    </p:spTree>
    <p:extLst>
      <p:ext uri="{BB962C8B-B14F-4D97-AF65-F5344CB8AC3E}">
        <p14:creationId xmlns:p14="http://schemas.microsoft.com/office/powerpoint/2010/main" val="2754683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99060" y="586591"/>
            <a:ext cx="2205963" cy="2862322"/>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 typeface="+mj-lt"/>
              <a:buNone/>
              <a:tabLst/>
              <a:defRPr/>
            </a:pPr>
            <a:r>
              <a:rPr lang="en-US" sz="1800" dirty="0">
                <a:solidFill>
                  <a:prstClr val="black"/>
                </a:solidFill>
                <a:latin typeface="Verdana" panose="020B0604030504040204" pitchFamily="34" charset="0"/>
                <a:ea typeface="Verdana" panose="020B0604030504040204" pitchFamily="34" charset="0"/>
              </a:rPr>
              <a:t>3. Explain why it’s much colder at the bottom of a pool than at the top. Also, describe what heat transfer process(es) is taking place.</a:t>
            </a:r>
          </a:p>
          <a:p>
            <a:pPr marL="0" indent="0" defTabSz="1005840">
              <a:buFont typeface="+mj-lt"/>
              <a:buNone/>
            </a:pPr>
            <a:endParaRPr lang="en-US" sz="18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FFC000"/>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3</a:t>
            </a:r>
            <a:r>
              <a:rPr lang="en-US" sz="1200" dirty="0">
                <a:latin typeface="Georgia" panose="02040502050405020303" pitchFamily="18" charset="0"/>
              </a:rPr>
              <a:t>.</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3</a:t>
            </a:r>
          </a:p>
        </p:txBody>
      </p:sp>
    </p:spTree>
    <p:extLst>
      <p:ext uri="{BB962C8B-B14F-4D97-AF65-F5344CB8AC3E}">
        <p14:creationId xmlns:p14="http://schemas.microsoft.com/office/powerpoint/2010/main" val="2294836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rganize I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D54E6E-2834-4965-A2BA-592F61B39D67}"/>
              </a:ext>
            </a:extLst>
          </p:cNvPr>
          <p:cNvSpPr/>
          <p:nvPr userDrawn="1"/>
        </p:nvSpPr>
        <p:spPr>
          <a:xfrm>
            <a:off x="151249" y="24537"/>
            <a:ext cx="2178424" cy="738664"/>
          </a:xfrm>
          <a:prstGeom prst="rect">
            <a:avLst/>
          </a:prstGeom>
        </p:spPr>
        <p:txBody>
          <a:bodyPr wrap="square">
            <a:spAutoFit/>
          </a:bodyPr>
          <a:lstStyle/>
          <a:p>
            <a:pPr marL="0" indent="0" defTabSz="1005840">
              <a:buFont typeface="+mj-lt"/>
              <a:buNone/>
            </a:pPr>
            <a:r>
              <a:rPr lang="en-US" sz="1400" dirty="0">
                <a:solidFill>
                  <a:prstClr val="black"/>
                </a:solidFill>
                <a:latin typeface="Verdana" panose="020B0604030504040204" pitchFamily="34" charset="0"/>
                <a:ea typeface="Verdana" panose="020B0604030504040204" pitchFamily="34" charset="0"/>
              </a:rPr>
              <a:t>Match the scenario</a:t>
            </a:r>
            <a:br>
              <a:rPr lang="en-US" sz="1400"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to the type of </a:t>
            </a:r>
            <a:br>
              <a:rPr lang="en-US" sz="1400"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energy transfer.</a:t>
            </a:r>
          </a:p>
        </p:txBody>
      </p:sp>
      <p:sp>
        <p:nvSpPr>
          <p:cNvPr id="3" name="TextBox 2">
            <a:extLst>
              <a:ext uri="{FF2B5EF4-FFF2-40B4-BE49-F238E27FC236}">
                <a16:creationId xmlns:a16="http://schemas.microsoft.com/office/drawing/2014/main" id="{E3832853-859B-4D73-B832-9035DEB0D551}"/>
              </a:ext>
            </a:extLst>
          </p:cNvPr>
          <p:cNvSpPr txBox="1"/>
          <p:nvPr userDrawn="1"/>
        </p:nvSpPr>
        <p:spPr>
          <a:xfrm>
            <a:off x="2859599"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Radiation</a:t>
            </a:r>
          </a:p>
        </p:txBody>
      </p:sp>
      <p:sp>
        <p:nvSpPr>
          <p:cNvPr id="4" name="TextBox 3">
            <a:extLst>
              <a:ext uri="{FF2B5EF4-FFF2-40B4-BE49-F238E27FC236}">
                <a16:creationId xmlns:a16="http://schemas.microsoft.com/office/drawing/2014/main" id="{26FF7A00-B612-44E8-A9DA-A0621FFB510A}"/>
              </a:ext>
            </a:extLst>
          </p:cNvPr>
          <p:cNvSpPr txBox="1"/>
          <p:nvPr userDrawn="1"/>
        </p:nvSpPr>
        <p:spPr>
          <a:xfrm>
            <a:off x="4939165"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Conduction</a:t>
            </a:r>
          </a:p>
        </p:txBody>
      </p:sp>
      <p:sp>
        <p:nvSpPr>
          <p:cNvPr id="5" name="TextBox 4">
            <a:extLst>
              <a:ext uri="{FF2B5EF4-FFF2-40B4-BE49-F238E27FC236}">
                <a16:creationId xmlns:a16="http://schemas.microsoft.com/office/drawing/2014/main" id="{396E1B73-ADBC-4F77-A396-909F8B26E112}"/>
              </a:ext>
            </a:extLst>
          </p:cNvPr>
          <p:cNvSpPr txBox="1"/>
          <p:nvPr userDrawn="1"/>
        </p:nvSpPr>
        <p:spPr>
          <a:xfrm>
            <a:off x="7090110" y="1043803"/>
            <a:ext cx="1674375" cy="400110"/>
          </a:xfrm>
          <a:prstGeom prst="rect">
            <a:avLst/>
          </a:prstGeom>
          <a:noFill/>
          <a:ln w="76200">
            <a:solidFill>
              <a:srgbClr val="FFC000"/>
            </a:solidFill>
          </a:ln>
        </p:spPr>
        <p:txBody>
          <a:bodyPr wrap="square" rtlCol="0">
            <a:spAutoFit/>
          </a:bodyPr>
          <a:lstStyle/>
          <a:p>
            <a:pPr algn="ctr" defTabSz="1005840"/>
            <a:r>
              <a:rPr lang="en-US" sz="2000" dirty="0">
                <a:solidFill>
                  <a:prstClr val="black"/>
                </a:solidFill>
                <a:latin typeface="Verdana" panose="020B0604030504040204" pitchFamily="34" charset="0"/>
                <a:ea typeface="Verdana" panose="020B0604030504040204" pitchFamily="34" charset="0"/>
              </a:rPr>
              <a:t>Convection</a:t>
            </a:r>
          </a:p>
        </p:txBody>
      </p:sp>
      <p:pic>
        <p:nvPicPr>
          <p:cNvPr id="7" name="Picture 6" descr="A picture containing drawing&#10;&#10;Description automatically generated">
            <a:extLst>
              <a:ext uri="{FF2B5EF4-FFF2-40B4-BE49-F238E27FC236}">
                <a16:creationId xmlns:a16="http://schemas.microsoft.com/office/drawing/2014/main" id="{38DF29AD-573C-4E9E-8699-469623D7F2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9760" y="214561"/>
            <a:ext cx="641565" cy="640080"/>
          </a:xfrm>
          <a:prstGeom prst="rect">
            <a:avLst/>
          </a:prstGeom>
        </p:spPr>
      </p:pic>
      <p:sp>
        <p:nvSpPr>
          <p:cNvPr id="8" name="Rectangle 7">
            <a:extLst>
              <a:ext uri="{FF2B5EF4-FFF2-40B4-BE49-F238E27FC236}">
                <a16:creationId xmlns:a16="http://schemas.microsoft.com/office/drawing/2014/main" id="{3BFCF5EB-39DF-41DA-9A63-E2805C24B7FC}"/>
              </a:ext>
            </a:extLst>
          </p:cNvPr>
          <p:cNvSpPr/>
          <p:nvPr userDrawn="1"/>
        </p:nvSpPr>
        <p:spPr>
          <a:xfrm>
            <a:off x="2841822" y="1675682"/>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3FC39C-5704-444B-9B2B-9218E807753A}"/>
              </a:ext>
            </a:extLst>
          </p:cNvPr>
          <p:cNvSpPr/>
          <p:nvPr userDrawn="1"/>
        </p:nvSpPr>
        <p:spPr>
          <a:xfrm>
            <a:off x="2841822" y="2243821"/>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933FE9-C938-4C55-BE1F-75182A9C140E}"/>
              </a:ext>
            </a:extLst>
          </p:cNvPr>
          <p:cNvSpPr/>
          <p:nvPr userDrawn="1"/>
        </p:nvSpPr>
        <p:spPr>
          <a:xfrm>
            <a:off x="4921388" y="1675682"/>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0F0B73-D704-430A-8830-E19290D2DDB6}"/>
              </a:ext>
            </a:extLst>
          </p:cNvPr>
          <p:cNvSpPr/>
          <p:nvPr userDrawn="1"/>
        </p:nvSpPr>
        <p:spPr>
          <a:xfrm>
            <a:off x="4921388" y="2243821"/>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D83914A-A548-4E3A-A00C-EC43B1058512}"/>
              </a:ext>
            </a:extLst>
          </p:cNvPr>
          <p:cNvSpPr/>
          <p:nvPr userDrawn="1"/>
        </p:nvSpPr>
        <p:spPr>
          <a:xfrm>
            <a:off x="7072333" y="1675682"/>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7422A5-27D9-4744-9367-CA599BA94A1C}"/>
              </a:ext>
            </a:extLst>
          </p:cNvPr>
          <p:cNvSpPr/>
          <p:nvPr userDrawn="1"/>
        </p:nvSpPr>
        <p:spPr>
          <a:xfrm>
            <a:off x="7072333" y="2243821"/>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15BB66-DFDD-4AB8-9A38-BF11808B4A77}"/>
              </a:ext>
            </a:extLst>
          </p:cNvPr>
          <p:cNvSpPr/>
          <p:nvPr userDrawn="1"/>
        </p:nvSpPr>
        <p:spPr>
          <a:xfrm>
            <a:off x="7072333" y="2811959"/>
            <a:ext cx="1709928"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B0B787-E7EA-4343-A867-5BF553BA4691}"/>
              </a:ext>
            </a:extLst>
          </p:cNvPr>
          <p:cNvSpPr/>
          <p:nvPr userDrawn="1"/>
        </p:nvSpPr>
        <p:spPr>
          <a:xfrm>
            <a:off x="4921388" y="2811959"/>
            <a:ext cx="1692152" cy="420624"/>
          </a:xfrm>
          <a:prstGeom prst="rect">
            <a:avLst/>
          </a:prstGeom>
          <a:solidFill>
            <a:schemeClr val="bg1">
              <a:lumMod val="8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241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llustrate 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E3EBA2-D973-4F8B-8777-9A6FC0F6E2F4}"/>
              </a:ext>
            </a:extLst>
          </p:cNvPr>
          <p:cNvSpPr/>
          <p:nvPr userDrawn="1"/>
        </p:nvSpPr>
        <p:spPr>
          <a:xfrm>
            <a:off x="242596" y="185106"/>
            <a:ext cx="2136921" cy="3539430"/>
          </a:xfrm>
          <a:prstGeom prst="rect">
            <a:avLst/>
          </a:prstGeom>
        </p:spPr>
        <p:txBody>
          <a:bodyPr wrap="square">
            <a:spAutoFit/>
          </a:bodyPr>
          <a:lstStyle/>
          <a:p>
            <a:pPr defTabSz="1005840"/>
            <a:r>
              <a:rPr lang="en-US" sz="1600" dirty="0">
                <a:solidFill>
                  <a:prstClr val="black"/>
                </a:solidFill>
                <a:latin typeface="Verdana" panose="020B0604030504040204" pitchFamily="34" charset="0"/>
                <a:ea typeface="Verdana" panose="020B0604030504040204" pitchFamily="34" charset="0"/>
              </a:rPr>
              <a:t>Draw 3 different pictures that illustrate the concept of </a:t>
            </a:r>
            <a:r>
              <a:rPr lang="en-US" sz="1600" b="1" dirty="0">
                <a:solidFill>
                  <a:prstClr val="black"/>
                </a:solidFill>
                <a:latin typeface="Verdana" panose="020B0604030504040204" pitchFamily="34" charset="0"/>
                <a:ea typeface="Verdana" panose="020B0604030504040204" pitchFamily="34" charset="0"/>
              </a:rPr>
              <a:t>convection, conduction, and radiation.</a:t>
            </a:r>
          </a:p>
          <a:p>
            <a:pPr defTabSz="1005840"/>
            <a:endParaRPr lang="en-US" sz="1600" b="1" dirty="0">
              <a:solidFill>
                <a:prstClr val="black"/>
              </a:solidFill>
              <a:latin typeface="Verdana" panose="020B0604030504040204" pitchFamily="34" charset="0"/>
              <a:ea typeface="Verdana" panose="020B0604030504040204" pitchFamily="34" charset="0"/>
            </a:endParaRPr>
          </a:p>
          <a:p>
            <a:pPr defTabSz="1005840"/>
            <a:r>
              <a:rPr lang="en-US" sz="1600" dirty="0">
                <a:solidFill>
                  <a:prstClr val="black"/>
                </a:solidFill>
                <a:latin typeface="Verdana" panose="020B0604030504040204" pitchFamily="34" charset="0"/>
                <a:ea typeface="Verdana" panose="020B0604030504040204" pitchFamily="34" charset="0"/>
              </a:rPr>
              <a:t>Be sure to include labels for each of your images and a brief summary of what each term means.</a:t>
            </a:r>
          </a:p>
        </p:txBody>
      </p:sp>
      <p:sp>
        <p:nvSpPr>
          <p:cNvPr id="17" name="Rectangle 16">
            <a:extLst>
              <a:ext uri="{FF2B5EF4-FFF2-40B4-BE49-F238E27FC236}">
                <a16:creationId xmlns:a16="http://schemas.microsoft.com/office/drawing/2014/main" id="{8E231151-0A98-4CAF-96C6-079A470BC39F}"/>
              </a:ext>
            </a:extLst>
          </p:cNvPr>
          <p:cNvSpPr/>
          <p:nvPr userDrawn="1"/>
        </p:nvSpPr>
        <p:spPr>
          <a:xfrm>
            <a:off x="242596" y="3724536"/>
            <a:ext cx="1987420" cy="1077218"/>
          </a:xfrm>
          <a:prstGeom prst="rect">
            <a:avLst/>
          </a:prstGeom>
        </p:spPr>
        <p:txBody>
          <a:bodyPr wrap="square">
            <a:spAutoFit/>
          </a:bodyPr>
          <a:lstStyle/>
          <a:p>
            <a:pPr lvl="0" defTabSz="914400"/>
            <a:r>
              <a:rPr lang="en-US" sz="1600" dirty="0">
                <a:solidFill>
                  <a:prstClr val="black"/>
                </a:solidFill>
                <a:latin typeface="Verdana" panose="020B0604030504040204" pitchFamily="34" charset="0"/>
                <a:ea typeface="Verdana" panose="020B0604030504040204" pitchFamily="34" charset="0"/>
              </a:rPr>
              <a:t>See the next page for help on inserting pictures into the page.</a:t>
            </a:r>
            <a:endParaRPr lang="en-US" sz="1600" b="1"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82024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llustrate 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3EEA99-64F0-408A-9225-79E922FD51C1}"/>
              </a:ext>
            </a:extLst>
          </p:cNvPr>
          <p:cNvSpPr/>
          <p:nvPr userDrawn="1"/>
        </p:nvSpPr>
        <p:spPr>
          <a:xfrm>
            <a:off x="2612572" y="869008"/>
            <a:ext cx="6372808" cy="3847207"/>
          </a:xfrm>
          <a:prstGeom prst="rect">
            <a:avLst/>
          </a:prstGeom>
        </p:spPr>
        <p:txBody>
          <a:bodyPr wrap="square">
            <a:spAutoFit/>
          </a:bodyPr>
          <a:lstStyle/>
          <a:p>
            <a:pPr lvl="0" defTabSz="914400"/>
            <a:r>
              <a:rPr lang="en-US" sz="1800" dirty="0">
                <a:solidFill>
                  <a:prstClr val="black"/>
                </a:solidFill>
                <a:latin typeface="Verdana" panose="020B0604030504040204" pitchFamily="34" charset="0"/>
                <a:ea typeface="Verdana" panose="020B0604030504040204" pitchFamily="34" charset="0"/>
              </a:rPr>
              <a:t>There are several ways to get images into these pages.</a:t>
            </a:r>
            <a:endParaRPr lang="en-US" sz="1600" dirty="0">
              <a:solidFill>
                <a:prstClr val="black"/>
              </a:solidFill>
              <a:latin typeface="Verdana" panose="020B0604030504040204" pitchFamily="34" charset="0"/>
              <a:ea typeface="Verdana" panose="020B0604030504040204" pitchFamily="34" charset="0"/>
            </a:endParaRPr>
          </a:p>
          <a:p>
            <a:pPr lvl="0" defTabSz="914400"/>
            <a:endParaRPr lang="en-US" sz="1600" dirty="0">
              <a:solidFill>
                <a:prstClr val="black"/>
              </a:solidFill>
              <a:latin typeface="Verdana" panose="020B0604030504040204" pitchFamily="34" charset="0"/>
              <a:ea typeface="Verdana" panose="020B0604030504040204" pitchFamily="34" charset="0"/>
            </a:endParaRPr>
          </a:p>
          <a:p>
            <a:pPr marL="342900" lvl="0" indent="-342900" defTabSz="914400">
              <a:buFont typeface="+mj-lt"/>
              <a:buAutoNum type="arabicPeriod"/>
            </a:pPr>
            <a:r>
              <a:rPr lang="en-US" sz="1600" b="1" dirty="0">
                <a:solidFill>
                  <a:prstClr val="black"/>
                </a:solidFill>
                <a:latin typeface="Verdana" panose="020B0604030504040204" pitchFamily="34" charset="0"/>
                <a:ea typeface="Verdana" panose="020B0604030504040204" pitchFamily="34" charset="0"/>
              </a:rPr>
              <a:t>Draw on your own paper.</a:t>
            </a:r>
            <a:r>
              <a:rPr lang="en-US" sz="1600" b="0" dirty="0">
                <a:solidFill>
                  <a:prstClr val="black"/>
                </a:solidFill>
                <a:latin typeface="Verdana" panose="020B0604030504040204" pitchFamily="34" charset="0"/>
                <a:ea typeface="Verdana" panose="020B0604030504040204" pitchFamily="34" charset="0"/>
              </a:rPr>
              <a:t> Take a picture and upload that picture to this device, OR,</a:t>
            </a:r>
            <a:br>
              <a:rPr lang="en-US" sz="1600" b="0" dirty="0">
                <a:solidFill>
                  <a:prstClr val="black"/>
                </a:solidFill>
                <a:latin typeface="Verdana" panose="020B0604030504040204" pitchFamily="34" charset="0"/>
                <a:ea typeface="Verdana" panose="020B0604030504040204" pitchFamily="34" charset="0"/>
              </a:rPr>
            </a:br>
            <a:r>
              <a:rPr lang="en-US" sz="1600" b="0" dirty="0">
                <a:solidFill>
                  <a:prstClr val="black"/>
                </a:solidFill>
                <a:latin typeface="Verdana" panose="020B0604030504040204" pitchFamily="34" charset="0"/>
                <a:ea typeface="Verdana" panose="020B0604030504040204" pitchFamily="34" charset="0"/>
              </a:rPr>
              <a:t> </a:t>
            </a:r>
          </a:p>
          <a:p>
            <a:pPr marL="342900" lvl="0" indent="-342900" defTabSz="914400">
              <a:buFont typeface="+mj-lt"/>
              <a:buAutoNum type="arabicPeriod"/>
            </a:pPr>
            <a:r>
              <a:rPr lang="en-US" sz="1600" b="1" dirty="0">
                <a:solidFill>
                  <a:prstClr val="black"/>
                </a:solidFill>
                <a:latin typeface="Verdana" panose="020B0604030504040204" pitchFamily="34" charset="0"/>
                <a:ea typeface="Verdana" panose="020B0604030504040204" pitchFamily="34" charset="0"/>
              </a:rPr>
              <a:t>Draw with an app. </a:t>
            </a:r>
            <a:r>
              <a:rPr lang="en-US" sz="1600" b="0" dirty="0">
                <a:solidFill>
                  <a:prstClr val="black"/>
                </a:solidFill>
                <a:latin typeface="Verdana" panose="020B0604030504040204" pitchFamily="34" charset="0"/>
                <a:ea typeface="Verdana" panose="020B0604030504040204" pitchFamily="34" charset="0"/>
              </a:rPr>
              <a:t>Open Google Draw, Paint, or any other graphics app.  Draw your image, then either take a screenshot or picture of your image.</a:t>
            </a:r>
          </a:p>
          <a:p>
            <a:pPr marL="342900" lvl="0" indent="-342900" defTabSz="914400">
              <a:buFont typeface="+mj-lt"/>
              <a:buAutoNum type="arabicPeriod"/>
            </a:pPr>
            <a:endParaRPr lang="en-US" sz="1600" b="0" dirty="0">
              <a:solidFill>
                <a:prstClr val="black"/>
              </a:solidFill>
              <a:latin typeface="Verdana" panose="020B0604030504040204" pitchFamily="34" charset="0"/>
              <a:ea typeface="Verdana" panose="020B0604030504040204" pitchFamily="34" charset="0"/>
            </a:endParaRPr>
          </a:p>
          <a:p>
            <a:pPr marL="0" lvl="0" indent="0" defTabSz="914400">
              <a:buFont typeface="+mj-lt"/>
              <a:buNone/>
            </a:pPr>
            <a:r>
              <a:rPr lang="en-US" sz="1600" b="0" dirty="0">
                <a:solidFill>
                  <a:prstClr val="black"/>
                </a:solidFill>
                <a:latin typeface="Verdana" panose="020B0604030504040204" pitchFamily="34" charset="0"/>
                <a:ea typeface="Verdana" panose="020B0604030504040204" pitchFamily="34" charset="0"/>
              </a:rPr>
              <a:t>For either option, go to the “Insert” menu on the upper left corner and choose “Pictures.” </a:t>
            </a:r>
          </a:p>
          <a:p>
            <a:pPr marL="0" lvl="0" indent="0" defTabSz="914400">
              <a:buFont typeface="+mj-lt"/>
              <a:buNone/>
            </a:pPr>
            <a:r>
              <a:rPr lang="en-US" sz="1600" b="0" dirty="0">
                <a:solidFill>
                  <a:prstClr val="black"/>
                </a:solidFill>
                <a:latin typeface="Verdana" panose="020B0604030504040204" pitchFamily="34" charset="0"/>
                <a:ea typeface="Verdana" panose="020B0604030504040204" pitchFamily="34" charset="0"/>
              </a:rPr>
              <a:t> </a:t>
            </a:r>
          </a:p>
          <a:p>
            <a:pPr marL="0" lvl="0" indent="0" defTabSz="914400">
              <a:buFont typeface="+mj-lt"/>
              <a:buNone/>
            </a:pPr>
            <a:r>
              <a:rPr lang="en-US" sz="1600" b="0" dirty="0">
                <a:solidFill>
                  <a:prstClr val="black"/>
                </a:solidFill>
                <a:latin typeface="Verdana" panose="020B0604030504040204" pitchFamily="34" charset="0"/>
                <a:ea typeface="Verdana" panose="020B0604030504040204" pitchFamily="34" charset="0"/>
              </a:rPr>
              <a:t>Select “This Device” and browse to the folder where you saved the picture. Click on the file name and click “Insert.”</a:t>
            </a:r>
          </a:p>
        </p:txBody>
      </p:sp>
    </p:spTree>
    <p:extLst>
      <p:ext uri="{BB962C8B-B14F-4D97-AF65-F5344CB8AC3E}">
        <p14:creationId xmlns:p14="http://schemas.microsoft.com/office/powerpoint/2010/main" val="1774119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a:t>
            </a:r>
          </a:p>
        </p:txBody>
      </p:sp>
      <p:sp>
        <p:nvSpPr>
          <p:cNvPr id="11" name="TextBox 10">
            <a:extLst>
              <a:ext uri="{FF2B5EF4-FFF2-40B4-BE49-F238E27FC236}">
                <a16:creationId xmlns:a16="http://schemas.microsoft.com/office/drawing/2014/main" id="{15363EC0-4B10-439E-BA8C-5A112F7E51C5}"/>
              </a:ext>
            </a:extLst>
          </p:cNvPr>
          <p:cNvSpPr txBox="1"/>
          <p:nvPr userDrawn="1"/>
        </p:nvSpPr>
        <p:spPr>
          <a:xfrm>
            <a:off x="0" y="0"/>
            <a:ext cx="2322325" cy="276998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3" name="Rectangle 12">
            <a:extLst>
              <a:ext uri="{FF2B5EF4-FFF2-40B4-BE49-F238E27FC236}">
                <a16:creationId xmlns:a16="http://schemas.microsoft.com/office/drawing/2014/main" id="{D02C0B5E-234E-476F-8CFC-C56AEF6593BD}"/>
              </a:ext>
            </a:extLst>
          </p:cNvPr>
          <p:cNvSpPr/>
          <p:nvPr userDrawn="1"/>
        </p:nvSpPr>
        <p:spPr>
          <a:xfrm>
            <a:off x="248478" y="417394"/>
            <a:ext cx="2017644" cy="2022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 name="TextBox 7">
            <a:extLst>
              <a:ext uri="{FF2B5EF4-FFF2-40B4-BE49-F238E27FC236}">
                <a16:creationId xmlns:a16="http://schemas.microsoft.com/office/drawing/2014/main" id="{66FD71E8-A178-4E57-A195-73E15C40FD69}"/>
              </a:ext>
            </a:extLst>
          </p:cNvPr>
          <p:cNvSpPr txBox="1"/>
          <p:nvPr userDrawn="1"/>
        </p:nvSpPr>
        <p:spPr>
          <a:xfrm>
            <a:off x="2567330" y="604453"/>
            <a:ext cx="6492694" cy="307777"/>
          </a:xfrm>
          <a:prstGeom prst="rect">
            <a:avLst/>
          </a:prstGeom>
          <a:noFill/>
        </p:spPr>
        <p:txBody>
          <a:bodyPr wrap="square" rtlCol="0">
            <a:spAutoFit/>
          </a:bodyPr>
          <a:lstStyle/>
          <a:p>
            <a:pPr marL="228600" indent="-228600" defTabSz="1005840">
              <a:buFont typeface="+mj-lt"/>
              <a:buAutoNum type="arabicPeriod"/>
            </a:pPr>
            <a:r>
              <a:rPr lang="en-US" sz="1400" dirty="0">
                <a:solidFill>
                  <a:prstClr val="black"/>
                </a:solidFill>
                <a:latin typeface="Verdana" panose="020B0604030504040204" pitchFamily="34" charset="0"/>
                <a:ea typeface="Verdana" panose="020B0604030504040204" pitchFamily="34" charset="0"/>
              </a:rPr>
              <a:t>Which statement is true about heat transfer?</a:t>
            </a:r>
          </a:p>
        </p:txBody>
      </p:sp>
      <p:sp>
        <p:nvSpPr>
          <p:cNvPr id="15" name="TextBox 14">
            <a:extLst>
              <a:ext uri="{FF2B5EF4-FFF2-40B4-BE49-F238E27FC236}">
                <a16:creationId xmlns:a16="http://schemas.microsoft.com/office/drawing/2014/main" id="{94411A12-305D-4CFE-A14A-8A4697893605}"/>
              </a:ext>
            </a:extLst>
          </p:cNvPr>
          <p:cNvSpPr txBox="1"/>
          <p:nvPr userDrawn="1"/>
        </p:nvSpPr>
        <p:spPr>
          <a:xfrm>
            <a:off x="2654186" y="908347"/>
            <a:ext cx="5589419" cy="1541512"/>
          </a:xfrm>
          <a:prstGeom prst="rect">
            <a:avLst/>
          </a:prstGeom>
          <a:noFill/>
        </p:spPr>
        <p:txBody>
          <a:bodyPr wrap="square" rtlCol="0">
            <a:spAutoFit/>
          </a:bodyPr>
          <a:lstStyle/>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can only transfer when touching another object</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always travels up</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transfers from cooler to warmer objects</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transfers from hotter to cooler objects</a:t>
            </a:r>
          </a:p>
          <a:p>
            <a:pPr defTabSz="1005840">
              <a:lnSpc>
                <a:spcPct val="150000"/>
              </a:lnSpc>
            </a:pPr>
            <a:endParaRPr lang="en-US" sz="1400" dirty="0">
              <a:solidFill>
                <a:prstClr val="black"/>
              </a:solidFill>
              <a:latin typeface="Verdana" panose="020B0604030504040204" pitchFamily="34" charset="0"/>
              <a:ea typeface="Verdana" panose="020B0604030504040204" pitchFamily="34" charset="0"/>
            </a:endParaRPr>
          </a:p>
        </p:txBody>
      </p:sp>
      <p:sp>
        <p:nvSpPr>
          <p:cNvPr id="17" name="TextBox 16">
            <a:extLst>
              <a:ext uri="{FF2B5EF4-FFF2-40B4-BE49-F238E27FC236}">
                <a16:creationId xmlns:a16="http://schemas.microsoft.com/office/drawing/2014/main" id="{2DCBC3F6-0184-4894-AB28-98A9CA4E6E01}"/>
              </a:ext>
            </a:extLst>
          </p:cNvPr>
          <p:cNvSpPr txBox="1"/>
          <p:nvPr userDrawn="1"/>
        </p:nvSpPr>
        <p:spPr>
          <a:xfrm>
            <a:off x="2567330" y="2038177"/>
            <a:ext cx="6492694" cy="307777"/>
          </a:xfrm>
          <a:prstGeom prst="rect">
            <a:avLst/>
          </a:prstGeom>
          <a:noFill/>
        </p:spPr>
        <p:txBody>
          <a:bodyPr wrap="square" rtlCol="0">
            <a:spAutoFit/>
          </a:bodyPr>
          <a:lstStyle/>
          <a:p>
            <a:pPr marL="228600" indent="-228600" defTabSz="1005840">
              <a:buFont typeface="+mj-lt"/>
              <a:buAutoNum type="arabicPeriod" startAt="2"/>
            </a:pPr>
            <a:r>
              <a:rPr lang="en-US" sz="1400" dirty="0">
                <a:solidFill>
                  <a:prstClr val="black"/>
                </a:solidFill>
                <a:latin typeface="Verdana" panose="020B0604030504040204" pitchFamily="34" charset="0"/>
                <a:ea typeface="Verdana" panose="020B0604030504040204" pitchFamily="34" charset="0"/>
              </a:rPr>
              <a:t>Which situation best represents conduction?</a:t>
            </a:r>
          </a:p>
        </p:txBody>
      </p:sp>
      <p:sp>
        <p:nvSpPr>
          <p:cNvPr id="19" name="Rectangle 18">
            <a:extLst>
              <a:ext uri="{FF2B5EF4-FFF2-40B4-BE49-F238E27FC236}">
                <a16:creationId xmlns:a16="http://schemas.microsoft.com/office/drawing/2014/main" id="{9C46D431-7E57-4444-987F-D33D115FEB87}"/>
              </a:ext>
            </a:extLst>
          </p:cNvPr>
          <p:cNvSpPr/>
          <p:nvPr userDrawn="1"/>
        </p:nvSpPr>
        <p:spPr>
          <a:xfrm>
            <a:off x="2654186" y="2345954"/>
            <a:ext cx="6161405" cy="1184940"/>
          </a:xfrm>
          <a:prstGeom prst="rect">
            <a:avLst/>
          </a:prstGeom>
        </p:spPr>
        <p:txBody>
          <a:bodyPr wrap="square">
            <a:spAutoFit/>
          </a:bodyPr>
          <a:lstStyle/>
          <a:p>
            <a:pPr marL="377190" indent="-228600" defTabSz="1005840">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from a campfire</a:t>
            </a:r>
          </a:p>
          <a:p>
            <a:pPr marL="377190" indent="-228600" defTabSz="1005840">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A hot air balloon taking off</a:t>
            </a:r>
          </a:p>
          <a:p>
            <a:pPr marL="377190" indent="-228600" defTabSz="1005840">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Touching a hot piece of metal</a:t>
            </a:r>
          </a:p>
          <a:p>
            <a:pPr marL="377190" indent="-228600" defTabSz="1005840">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Getting sunburned</a:t>
            </a:r>
          </a:p>
        </p:txBody>
      </p:sp>
      <p:sp>
        <p:nvSpPr>
          <p:cNvPr id="21" name="TextBox 20">
            <a:extLst>
              <a:ext uri="{FF2B5EF4-FFF2-40B4-BE49-F238E27FC236}">
                <a16:creationId xmlns:a16="http://schemas.microsoft.com/office/drawing/2014/main" id="{27B9ED52-D916-4805-9083-01E3F6B70995}"/>
              </a:ext>
            </a:extLst>
          </p:cNvPr>
          <p:cNvSpPr txBox="1"/>
          <p:nvPr userDrawn="1"/>
        </p:nvSpPr>
        <p:spPr>
          <a:xfrm>
            <a:off x="2567330" y="3468900"/>
            <a:ext cx="6161405" cy="307777"/>
          </a:xfrm>
          <a:prstGeom prst="rect">
            <a:avLst/>
          </a:prstGeom>
          <a:noFill/>
        </p:spPr>
        <p:txBody>
          <a:bodyPr wrap="square" rtlCol="0">
            <a:spAutoFit/>
          </a:bodyPr>
          <a:lstStyle/>
          <a:p>
            <a:pPr marL="228600" indent="-228600" defTabSz="1005840">
              <a:buFont typeface="+mj-lt"/>
              <a:buAutoNum type="arabicPeriod" startAt="3"/>
            </a:pPr>
            <a:r>
              <a:rPr lang="en-US" sz="1400" dirty="0">
                <a:solidFill>
                  <a:prstClr val="black"/>
                </a:solidFill>
                <a:latin typeface="Verdana" panose="020B0604030504040204" pitchFamily="34" charset="0"/>
                <a:ea typeface="Verdana" panose="020B0604030504040204" pitchFamily="34" charset="0"/>
              </a:rPr>
              <a:t>Which situation best represents convection?</a:t>
            </a:r>
          </a:p>
        </p:txBody>
      </p:sp>
      <p:sp>
        <p:nvSpPr>
          <p:cNvPr id="23" name="TextBox 22">
            <a:extLst>
              <a:ext uri="{FF2B5EF4-FFF2-40B4-BE49-F238E27FC236}">
                <a16:creationId xmlns:a16="http://schemas.microsoft.com/office/drawing/2014/main" id="{D3245B45-EAF1-4A56-9B1A-9D9D7E583DDB}"/>
              </a:ext>
            </a:extLst>
          </p:cNvPr>
          <p:cNvSpPr txBox="1"/>
          <p:nvPr userDrawn="1"/>
        </p:nvSpPr>
        <p:spPr>
          <a:xfrm>
            <a:off x="2654186" y="3731926"/>
            <a:ext cx="4726974" cy="1541512"/>
          </a:xfrm>
          <a:prstGeom prst="rect">
            <a:avLst/>
          </a:prstGeom>
          <a:noFill/>
        </p:spPr>
        <p:txBody>
          <a:bodyPr wrap="square" rtlCol="0">
            <a:spAutoFit/>
          </a:bodyPr>
          <a:lstStyle/>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Heat from a campfire</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A hot air balloon taking off</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Touching a hot piece of metal</a:t>
            </a:r>
          </a:p>
          <a:p>
            <a:pPr marL="377190" indent="-228600" defTabSz="1005840">
              <a:lnSpc>
                <a:spcPct val="100000"/>
              </a:lnSpc>
              <a:spcAft>
                <a:spcPts val="600"/>
              </a:spcAft>
              <a:buFontTx/>
              <a:buAutoNum type="alphaUcPeriod"/>
            </a:pPr>
            <a:r>
              <a:rPr lang="en-US" sz="1400" dirty="0">
                <a:solidFill>
                  <a:prstClr val="black"/>
                </a:solidFill>
                <a:latin typeface="Verdana" panose="020B0604030504040204" pitchFamily="34" charset="0"/>
                <a:ea typeface="Verdana" panose="020B0604030504040204" pitchFamily="34" charset="0"/>
              </a:rPr>
              <a:t>Getting sunburned</a:t>
            </a:r>
          </a:p>
          <a:p>
            <a:pPr defTabSz="1005840">
              <a:lnSpc>
                <a:spcPct val="150000"/>
              </a:lnSpc>
            </a:pPr>
            <a:endParaRPr lang="en-US" sz="1400"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6465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hadow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15E48944-8DF7-4CE7-B0DC-9AF8D8EB3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11600" y="4376202"/>
            <a:ext cx="1798324" cy="987554"/>
          </a:xfrm>
          <a:prstGeom prst="rect">
            <a:avLst/>
          </a:prstGeom>
        </p:spPr>
      </p:pic>
    </p:spTree>
    <p:extLst>
      <p:ext uri="{BB962C8B-B14F-4D97-AF65-F5344CB8AC3E}">
        <p14:creationId xmlns:p14="http://schemas.microsoft.com/office/powerpoint/2010/main" val="1426740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a:t>
            </a:r>
          </a:p>
        </p:txBody>
      </p:sp>
      <p:sp>
        <p:nvSpPr>
          <p:cNvPr id="5" name="TextBox 4">
            <a:extLst>
              <a:ext uri="{FF2B5EF4-FFF2-40B4-BE49-F238E27FC236}">
                <a16:creationId xmlns:a16="http://schemas.microsoft.com/office/drawing/2014/main" id="{82490E7E-EFB0-47ED-8DC1-EE6D713BE435}"/>
              </a:ext>
            </a:extLst>
          </p:cNvPr>
          <p:cNvSpPr txBox="1"/>
          <p:nvPr userDrawn="1"/>
        </p:nvSpPr>
        <p:spPr>
          <a:xfrm>
            <a:off x="0" y="0"/>
            <a:ext cx="2322325" cy="3508653"/>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4.</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5.</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6.</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7.</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8.</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7" name="Rectangle 6">
            <a:extLst>
              <a:ext uri="{FF2B5EF4-FFF2-40B4-BE49-F238E27FC236}">
                <a16:creationId xmlns:a16="http://schemas.microsoft.com/office/drawing/2014/main" id="{111E3B40-DCB9-4AA6-9F35-02E82CB8464F}"/>
              </a:ext>
            </a:extLst>
          </p:cNvPr>
          <p:cNvSpPr/>
          <p:nvPr userDrawn="1"/>
        </p:nvSpPr>
        <p:spPr>
          <a:xfrm>
            <a:off x="248478" y="417393"/>
            <a:ext cx="2017644" cy="254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6" name="TextBox 19">
            <a:extLst>
              <a:ext uri="{FF2B5EF4-FFF2-40B4-BE49-F238E27FC236}">
                <a16:creationId xmlns:a16="http://schemas.microsoft.com/office/drawing/2014/main" id="{2BDD9288-633C-4439-878D-18C4BB2D7A58}"/>
              </a:ext>
            </a:extLst>
          </p:cNvPr>
          <p:cNvSpPr txBox="1"/>
          <p:nvPr userDrawn="1"/>
        </p:nvSpPr>
        <p:spPr>
          <a:xfrm>
            <a:off x="2575560" y="706806"/>
            <a:ext cx="64312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i="1" dirty="0">
                <a:latin typeface="Verdana" panose="020B0604030504040204" pitchFamily="34" charset="0"/>
                <a:ea typeface="Verdana" panose="020B0604030504040204" pitchFamily="34" charset="0"/>
              </a:rPr>
              <a:t>Use the vocabulary words from “Read It” to complete the following sentences.</a:t>
            </a:r>
          </a:p>
        </p:txBody>
      </p:sp>
      <p:sp>
        <p:nvSpPr>
          <p:cNvPr id="10" name="Rectangle 9">
            <a:extLst>
              <a:ext uri="{FF2B5EF4-FFF2-40B4-BE49-F238E27FC236}">
                <a16:creationId xmlns:a16="http://schemas.microsoft.com/office/drawing/2014/main" id="{77481C1A-6589-494E-B20E-98A8A8CCED96}"/>
              </a:ext>
            </a:extLst>
          </p:cNvPr>
          <p:cNvSpPr/>
          <p:nvPr userDrawn="1"/>
        </p:nvSpPr>
        <p:spPr>
          <a:xfrm>
            <a:off x="2575560" y="1462288"/>
            <a:ext cx="6319962" cy="1754326"/>
          </a:xfrm>
          <a:prstGeom prst="rect">
            <a:avLst/>
          </a:prstGeom>
        </p:spPr>
        <p:txBody>
          <a:bodyPr wrap="square">
            <a:spAutoFit/>
          </a:bodyPr>
          <a:lstStyle/>
          <a:p>
            <a:pPr defTabSz="1005840"/>
            <a:r>
              <a:rPr lang="en-US" sz="1800" dirty="0">
                <a:solidFill>
                  <a:prstClr val="black"/>
                </a:solidFill>
                <a:latin typeface="Verdana" panose="020B0604030504040204" pitchFamily="34" charset="0"/>
                <a:ea typeface="Verdana" panose="020B0604030504040204" pitchFamily="34" charset="0"/>
              </a:rPr>
              <a:t>Sound and light are both found as (4)_____, with a variety of (5)_____. The sun, a source of light waves specifically, releases a type of (6)_____. The sun emits invisible (7)_____. It can be found as UVA or UVB types. These lights give off different levels of (8)_____, some of which can be harmful.</a:t>
            </a:r>
          </a:p>
        </p:txBody>
      </p:sp>
    </p:spTree>
    <p:extLst>
      <p:ext uri="{BB962C8B-B14F-4D97-AF65-F5344CB8AC3E}">
        <p14:creationId xmlns:p14="http://schemas.microsoft.com/office/powerpoint/2010/main" val="1957967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llenge It">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25353455-9749-4D24-9DF0-9DBC6E3C350C}"/>
              </a:ext>
            </a:extLst>
          </p:cNvPr>
          <p:cNvGraphicFramePr>
            <a:graphicFrameLocks noGrp="1"/>
          </p:cNvGraphicFramePr>
          <p:nvPr userDrawn="1">
            <p:extLst>
              <p:ext uri="{D42A27DB-BD31-4B8C-83A1-F6EECF244321}">
                <p14:modId xmlns:p14="http://schemas.microsoft.com/office/powerpoint/2010/main" val="762881312"/>
              </p:ext>
            </p:extLst>
          </p:nvPr>
        </p:nvGraphicFramePr>
        <p:xfrm>
          <a:off x="3382318" y="1577064"/>
          <a:ext cx="5037782" cy="3143000"/>
        </p:xfrm>
        <a:graphic>
          <a:graphicData uri="http://schemas.openxmlformats.org/drawingml/2006/table">
            <a:tbl>
              <a:tblPr firstRow="1" bandRow="1">
                <a:tableStyleId>{5C22544A-7EE6-4342-B048-85BDC9FD1C3A}</a:tableStyleId>
              </a:tblPr>
              <a:tblGrid>
                <a:gridCol w="2518891">
                  <a:extLst>
                    <a:ext uri="{9D8B030D-6E8A-4147-A177-3AD203B41FA5}">
                      <a16:colId xmlns:a16="http://schemas.microsoft.com/office/drawing/2014/main" val="2633989542"/>
                    </a:ext>
                  </a:extLst>
                </a:gridCol>
                <a:gridCol w="2518891">
                  <a:extLst>
                    <a:ext uri="{9D8B030D-6E8A-4147-A177-3AD203B41FA5}">
                      <a16:colId xmlns:a16="http://schemas.microsoft.com/office/drawing/2014/main" val="236157691"/>
                    </a:ext>
                  </a:extLst>
                </a:gridCol>
              </a:tblGrid>
              <a:tr h="1571500">
                <a:tc>
                  <a:txBody>
                    <a:bodyPr/>
                    <a:lstStyle/>
                    <a:p>
                      <a:pPr algn="ctr"/>
                      <a:endParaRPr lang="en-US" dirty="0"/>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alpha val="50000"/>
                      </a:srgbClr>
                    </a:solidFill>
                  </a:tcPr>
                </a:tc>
                <a:tc>
                  <a:txBody>
                    <a:bodyPr/>
                    <a:lstStyle/>
                    <a:p>
                      <a:endParaRPr lang="en-US"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2CC">
                        <a:alpha val="50000"/>
                      </a:srgbClr>
                    </a:solidFill>
                  </a:tcPr>
                </a:tc>
                <a:extLst>
                  <a:ext uri="{0D108BD9-81ED-4DB2-BD59-A6C34878D82A}">
                    <a16:rowId xmlns:a16="http://schemas.microsoft.com/office/drawing/2014/main" val="2615647320"/>
                  </a:ext>
                </a:extLst>
              </a:tr>
              <a:tr h="1571500">
                <a:tc>
                  <a:txBody>
                    <a:bodyPr/>
                    <a:lstStyle/>
                    <a:p>
                      <a:endParaRPr lang="en-US"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2CC">
                        <a:alpha val="50000"/>
                      </a:srgbClr>
                    </a:solidFill>
                  </a:tcPr>
                </a:tc>
                <a:tc>
                  <a:txBody>
                    <a:bodyPr/>
                    <a:lstStyle/>
                    <a:p>
                      <a:endParaRPr lang="en-US" dirty="0"/>
                    </a:p>
                  </a:txBody>
                  <a:tcP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alpha val="50000"/>
                      </a:srgbClr>
                    </a:solidFill>
                  </a:tcPr>
                </a:tc>
                <a:extLst>
                  <a:ext uri="{0D108BD9-81ED-4DB2-BD59-A6C34878D82A}">
                    <a16:rowId xmlns:a16="http://schemas.microsoft.com/office/drawing/2014/main" val="3664205265"/>
                  </a:ext>
                </a:extLst>
              </a:tr>
            </a:tbl>
          </a:graphicData>
        </a:graphic>
      </p:graphicFrame>
      <p:sp>
        <p:nvSpPr>
          <p:cNvPr id="2" name="Rectangle 1">
            <a:extLst>
              <a:ext uri="{FF2B5EF4-FFF2-40B4-BE49-F238E27FC236}">
                <a16:creationId xmlns:a16="http://schemas.microsoft.com/office/drawing/2014/main" id="{84F06F82-1646-4F31-9CBA-23C41FF8C119}"/>
              </a:ext>
            </a:extLst>
          </p:cNvPr>
          <p:cNvSpPr/>
          <p:nvPr userDrawn="1"/>
        </p:nvSpPr>
        <p:spPr>
          <a:xfrm>
            <a:off x="3382319" y="629755"/>
            <a:ext cx="5487361" cy="830997"/>
          </a:xfrm>
          <a:prstGeom prst="rect">
            <a:avLst/>
          </a:prstGeom>
        </p:spPr>
        <p:txBody>
          <a:bodyPr wrap="square">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All other stations must be completed before you begin this station.  Choose one or more of the activities below.</a:t>
            </a:r>
          </a:p>
        </p:txBody>
      </p:sp>
      <p:sp>
        <p:nvSpPr>
          <p:cNvPr id="21" name="TextBox 20">
            <a:extLst>
              <a:ext uri="{FF2B5EF4-FFF2-40B4-BE49-F238E27FC236}">
                <a16:creationId xmlns:a16="http://schemas.microsoft.com/office/drawing/2014/main" id="{26DFBCA8-9289-4AC3-B083-AC23E40C4776}"/>
              </a:ext>
            </a:extLst>
          </p:cNvPr>
          <p:cNvSpPr txBox="1"/>
          <p:nvPr userDrawn="1"/>
        </p:nvSpPr>
        <p:spPr>
          <a:xfrm>
            <a:off x="305566" y="2368535"/>
            <a:ext cx="1704912" cy="107721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Click on the word to go to the page for that activity.</a:t>
            </a:r>
          </a:p>
        </p:txBody>
      </p:sp>
    </p:spTree>
    <p:extLst>
      <p:ext uri="{BB962C8B-B14F-4D97-AF65-F5344CB8AC3E}">
        <p14:creationId xmlns:p14="http://schemas.microsoft.com/office/powerpoint/2010/main" val="2042484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BD233A-7F2D-48FE-8668-FA33570A5268}"/>
              </a:ext>
            </a:extLst>
          </p:cNvPr>
          <p:cNvSpPr txBox="1"/>
          <p:nvPr userDrawn="1"/>
        </p:nvSpPr>
        <p:spPr>
          <a:xfrm>
            <a:off x="261048" y="274661"/>
            <a:ext cx="2099556" cy="338554"/>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FLASHCARDS</a:t>
            </a:r>
            <a:endParaRPr lang="en-US" sz="1600" dirty="0">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B2B481D0-7ED4-4200-BA08-23A25DC67C40}"/>
              </a:ext>
            </a:extLst>
          </p:cNvPr>
          <p:cNvSpPr txBox="1"/>
          <p:nvPr userDrawn="1"/>
        </p:nvSpPr>
        <p:spPr>
          <a:xfrm>
            <a:off x="261048" y="678924"/>
            <a:ext cx="2158302" cy="2062103"/>
          </a:xfrm>
          <a:prstGeom prst="rect">
            <a:avLst/>
          </a:prstGeom>
          <a:noFill/>
        </p:spPr>
        <p:txBody>
          <a:bodyPr wrap="square" rtlCol="0">
            <a:spAutoFit/>
          </a:bodyPr>
          <a:lstStyle/>
          <a:p>
            <a:pPr>
              <a:spcAft>
                <a:spcPts val="600"/>
              </a:spcAft>
            </a:pPr>
            <a:r>
              <a:rPr lang="en-US" sz="1600" dirty="0">
                <a:latin typeface="Verdana" panose="020B0604030504040204" pitchFamily="34" charset="0"/>
                <a:ea typeface="Verdana" panose="020B0604030504040204" pitchFamily="34" charset="0"/>
              </a:rPr>
              <a:t>Select at least 10 vocabulary terms from this lab. Use index cards to create flashcards of the vocabulary terms and definitions.</a:t>
            </a:r>
          </a:p>
        </p:txBody>
      </p:sp>
      <p:sp>
        <p:nvSpPr>
          <p:cNvPr id="9" name="TextBox 8">
            <a:extLst>
              <a:ext uri="{FF2B5EF4-FFF2-40B4-BE49-F238E27FC236}">
                <a16:creationId xmlns:a16="http://schemas.microsoft.com/office/drawing/2014/main" id="{E934A3AA-3030-4E66-8C27-996C193F86C3}"/>
              </a:ext>
            </a:extLst>
          </p:cNvPr>
          <p:cNvSpPr txBox="1"/>
          <p:nvPr userDrawn="1"/>
        </p:nvSpPr>
        <p:spPr>
          <a:xfrm>
            <a:off x="2724539" y="1001486"/>
            <a:ext cx="6158413" cy="3662541"/>
          </a:xfrm>
          <a:custGeom>
            <a:avLst/>
            <a:gdLst>
              <a:gd name="connsiteX0" fmla="*/ 0 w 6158413"/>
              <a:gd name="connsiteY0" fmla="*/ 0 h 3662541"/>
              <a:gd name="connsiteX1" fmla="*/ 375103 w 6158413"/>
              <a:gd name="connsiteY1" fmla="*/ 0 h 3662541"/>
              <a:gd name="connsiteX2" fmla="*/ 811791 w 6158413"/>
              <a:gd name="connsiteY2" fmla="*/ 0 h 3662541"/>
              <a:gd name="connsiteX3" fmla="*/ 1494815 w 6158413"/>
              <a:gd name="connsiteY3" fmla="*/ 0 h 3662541"/>
              <a:gd name="connsiteX4" fmla="*/ 1931502 w 6158413"/>
              <a:gd name="connsiteY4" fmla="*/ 0 h 3662541"/>
              <a:gd name="connsiteX5" fmla="*/ 2368190 w 6158413"/>
              <a:gd name="connsiteY5" fmla="*/ 0 h 3662541"/>
              <a:gd name="connsiteX6" fmla="*/ 2804877 w 6158413"/>
              <a:gd name="connsiteY6" fmla="*/ 0 h 3662541"/>
              <a:gd name="connsiteX7" fmla="*/ 3303149 w 6158413"/>
              <a:gd name="connsiteY7" fmla="*/ 0 h 3662541"/>
              <a:gd name="connsiteX8" fmla="*/ 3678252 w 6158413"/>
              <a:gd name="connsiteY8" fmla="*/ 0 h 3662541"/>
              <a:gd name="connsiteX9" fmla="*/ 4114940 w 6158413"/>
              <a:gd name="connsiteY9" fmla="*/ 0 h 3662541"/>
              <a:gd name="connsiteX10" fmla="*/ 4613211 w 6158413"/>
              <a:gd name="connsiteY10" fmla="*/ 0 h 3662541"/>
              <a:gd name="connsiteX11" fmla="*/ 5234651 w 6158413"/>
              <a:gd name="connsiteY11" fmla="*/ 0 h 3662541"/>
              <a:gd name="connsiteX12" fmla="*/ 6158413 w 6158413"/>
              <a:gd name="connsiteY12" fmla="*/ 0 h 3662541"/>
              <a:gd name="connsiteX13" fmla="*/ 6158413 w 6158413"/>
              <a:gd name="connsiteY13" fmla="*/ 486595 h 3662541"/>
              <a:gd name="connsiteX14" fmla="*/ 6158413 w 6158413"/>
              <a:gd name="connsiteY14" fmla="*/ 899939 h 3662541"/>
              <a:gd name="connsiteX15" fmla="*/ 6158413 w 6158413"/>
              <a:gd name="connsiteY15" fmla="*/ 1386533 h 3662541"/>
              <a:gd name="connsiteX16" fmla="*/ 6158413 w 6158413"/>
              <a:gd name="connsiteY16" fmla="*/ 1946379 h 3662541"/>
              <a:gd name="connsiteX17" fmla="*/ 6158413 w 6158413"/>
              <a:gd name="connsiteY17" fmla="*/ 2396348 h 3662541"/>
              <a:gd name="connsiteX18" fmla="*/ 6158413 w 6158413"/>
              <a:gd name="connsiteY18" fmla="*/ 2846318 h 3662541"/>
              <a:gd name="connsiteX19" fmla="*/ 6158413 w 6158413"/>
              <a:gd name="connsiteY19" fmla="*/ 3662541 h 3662541"/>
              <a:gd name="connsiteX20" fmla="*/ 5783310 w 6158413"/>
              <a:gd name="connsiteY20" fmla="*/ 3662541 h 3662541"/>
              <a:gd name="connsiteX21" fmla="*/ 5223454 w 6158413"/>
              <a:gd name="connsiteY21" fmla="*/ 3662541 h 3662541"/>
              <a:gd name="connsiteX22" fmla="*/ 4540430 w 6158413"/>
              <a:gd name="connsiteY22" fmla="*/ 3662541 h 3662541"/>
              <a:gd name="connsiteX23" fmla="*/ 4042158 w 6158413"/>
              <a:gd name="connsiteY23" fmla="*/ 3662541 h 3662541"/>
              <a:gd name="connsiteX24" fmla="*/ 3543887 w 6158413"/>
              <a:gd name="connsiteY24" fmla="*/ 3662541 h 3662541"/>
              <a:gd name="connsiteX25" fmla="*/ 3107199 w 6158413"/>
              <a:gd name="connsiteY25" fmla="*/ 3662541 h 3662541"/>
              <a:gd name="connsiteX26" fmla="*/ 2732096 w 6158413"/>
              <a:gd name="connsiteY26" fmla="*/ 3662541 h 3662541"/>
              <a:gd name="connsiteX27" fmla="*/ 2295408 w 6158413"/>
              <a:gd name="connsiteY27" fmla="*/ 3662541 h 3662541"/>
              <a:gd name="connsiteX28" fmla="*/ 1797137 w 6158413"/>
              <a:gd name="connsiteY28" fmla="*/ 3662541 h 3662541"/>
              <a:gd name="connsiteX29" fmla="*/ 1175697 w 6158413"/>
              <a:gd name="connsiteY29" fmla="*/ 3662541 h 3662541"/>
              <a:gd name="connsiteX30" fmla="*/ 492673 w 6158413"/>
              <a:gd name="connsiteY30" fmla="*/ 3662541 h 3662541"/>
              <a:gd name="connsiteX31" fmla="*/ 0 w 6158413"/>
              <a:gd name="connsiteY31" fmla="*/ 3662541 h 3662541"/>
              <a:gd name="connsiteX32" fmla="*/ 0 w 6158413"/>
              <a:gd name="connsiteY32" fmla="*/ 3102695 h 3662541"/>
              <a:gd name="connsiteX33" fmla="*/ 0 w 6158413"/>
              <a:gd name="connsiteY33" fmla="*/ 2689352 h 3662541"/>
              <a:gd name="connsiteX34" fmla="*/ 0 w 6158413"/>
              <a:gd name="connsiteY34" fmla="*/ 2202757 h 3662541"/>
              <a:gd name="connsiteX35" fmla="*/ 0 w 6158413"/>
              <a:gd name="connsiteY35" fmla="*/ 1716162 h 3662541"/>
              <a:gd name="connsiteX36" fmla="*/ 0 w 6158413"/>
              <a:gd name="connsiteY36" fmla="*/ 1229567 h 3662541"/>
              <a:gd name="connsiteX37" fmla="*/ 0 w 6158413"/>
              <a:gd name="connsiteY37" fmla="*/ 633096 h 3662541"/>
              <a:gd name="connsiteX38" fmla="*/ 0 w 6158413"/>
              <a:gd name="connsiteY38" fmla="*/ 0 h 366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8413" h="3662541"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90627" y="191962"/>
                  <a:pt x="6156969" y="288765"/>
                  <a:pt x="6158413" y="486595"/>
                </a:cubicBezTo>
                <a:cubicBezTo>
                  <a:pt x="6159857" y="684425"/>
                  <a:pt x="6129484" y="757755"/>
                  <a:pt x="6158413" y="899939"/>
                </a:cubicBezTo>
                <a:cubicBezTo>
                  <a:pt x="6187342" y="1042123"/>
                  <a:pt x="6111601" y="1179847"/>
                  <a:pt x="6158413" y="1386533"/>
                </a:cubicBezTo>
                <a:cubicBezTo>
                  <a:pt x="6205225" y="1593219"/>
                  <a:pt x="6096493" y="1711914"/>
                  <a:pt x="6158413" y="1946379"/>
                </a:cubicBezTo>
                <a:cubicBezTo>
                  <a:pt x="6220333" y="2180844"/>
                  <a:pt x="6154523" y="2278257"/>
                  <a:pt x="6158413" y="2396348"/>
                </a:cubicBezTo>
                <a:cubicBezTo>
                  <a:pt x="6162303" y="2514439"/>
                  <a:pt x="6145046" y="2678009"/>
                  <a:pt x="6158413" y="2846318"/>
                </a:cubicBezTo>
                <a:cubicBezTo>
                  <a:pt x="6171780" y="3014627"/>
                  <a:pt x="6130125" y="3346867"/>
                  <a:pt x="6158413" y="3662541"/>
                </a:cubicBezTo>
                <a:cubicBezTo>
                  <a:pt x="5997798" y="3699039"/>
                  <a:pt x="5955466" y="3632609"/>
                  <a:pt x="5783310" y="3662541"/>
                </a:cubicBezTo>
                <a:cubicBezTo>
                  <a:pt x="5611154" y="3692473"/>
                  <a:pt x="5382829" y="3643174"/>
                  <a:pt x="5223454" y="3662541"/>
                </a:cubicBezTo>
                <a:cubicBezTo>
                  <a:pt x="5064079" y="3681908"/>
                  <a:pt x="4734043" y="3659881"/>
                  <a:pt x="4540430" y="3662541"/>
                </a:cubicBezTo>
                <a:cubicBezTo>
                  <a:pt x="4346817" y="3665201"/>
                  <a:pt x="4171290" y="3652802"/>
                  <a:pt x="4042158" y="3662541"/>
                </a:cubicBezTo>
                <a:cubicBezTo>
                  <a:pt x="3913026" y="3672280"/>
                  <a:pt x="3656701" y="3655227"/>
                  <a:pt x="3543887" y="3662541"/>
                </a:cubicBezTo>
                <a:cubicBezTo>
                  <a:pt x="3431073" y="3669855"/>
                  <a:pt x="3286617" y="3650080"/>
                  <a:pt x="3107199" y="3662541"/>
                </a:cubicBezTo>
                <a:cubicBezTo>
                  <a:pt x="2927781" y="3675002"/>
                  <a:pt x="2840538" y="3659508"/>
                  <a:pt x="2732096" y="3662541"/>
                </a:cubicBezTo>
                <a:cubicBezTo>
                  <a:pt x="2623654" y="3665574"/>
                  <a:pt x="2477932" y="3610850"/>
                  <a:pt x="2295408" y="3662541"/>
                </a:cubicBezTo>
                <a:cubicBezTo>
                  <a:pt x="2112884" y="3714232"/>
                  <a:pt x="1924669" y="3645459"/>
                  <a:pt x="1797137" y="3662541"/>
                </a:cubicBezTo>
                <a:cubicBezTo>
                  <a:pt x="1669605" y="3679623"/>
                  <a:pt x="1318830" y="3630285"/>
                  <a:pt x="1175697" y="3662541"/>
                </a:cubicBezTo>
                <a:cubicBezTo>
                  <a:pt x="1032564" y="3694797"/>
                  <a:pt x="711317" y="3592982"/>
                  <a:pt x="492673" y="3662541"/>
                </a:cubicBezTo>
                <a:cubicBezTo>
                  <a:pt x="274029" y="3732100"/>
                  <a:pt x="110871" y="3620594"/>
                  <a:pt x="0" y="3662541"/>
                </a:cubicBezTo>
                <a:cubicBezTo>
                  <a:pt x="-22863" y="3492672"/>
                  <a:pt x="46149" y="3382150"/>
                  <a:pt x="0" y="3102695"/>
                </a:cubicBezTo>
                <a:cubicBezTo>
                  <a:pt x="-46149" y="2823240"/>
                  <a:pt x="3211" y="2802518"/>
                  <a:pt x="0" y="2689352"/>
                </a:cubicBezTo>
                <a:cubicBezTo>
                  <a:pt x="-3211" y="2576186"/>
                  <a:pt x="25928" y="2436376"/>
                  <a:pt x="0" y="2202757"/>
                </a:cubicBezTo>
                <a:cubicBezTo>
                  <a:pt x="-25928" y="1969138"/>
                  <a:pt x="16462" y="1889976"/>
                  <a:pt x="0" y="1716162"/>
                </a:cubicBezTo>
                <a:cubicBezTo>
                  <a:pt x="-16462" y="1542349"/>
                  <a:pt x="4002" y="1409482"/>
                  <a:pt x="0" y="1229567"/>
                </a:cubicBezTo>
                <a:cubicBezTo>
                  <a:pt x="-4002" y="1049653"/>
                  <a:pt x="6038" y="861951"/>
                  <a:pt x="0" y="633096"/>
                </a:cubicBezTo>
                <a:cubicBezTo>
                  <a:pt x="-6038" y="404241"/>
                  <a:pt x="31633" y="202721"/>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flashcards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with Google Draw, Paint, or any other graphics app.  Draw your image, then take a screenshot or a photo of your image.</a:t>
            </a:r>
          </a:p>
          <a:p>
            <a:pPr marL="342900" lvl="0" indent="-342900" defTabSz="914400">
              <a:buFont typeface="+mj-lt"/>
              <a:buAutoNum type="arabicPeriod"/>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1986974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624A3-8AA8-4AEE-99DE-E4DA3E2F26A9}"/>
              </a:ext>
            </a:extLst>
          </p:cNvPr>
          <p:cNvSpPr txBox="1"/>
          <p:nvPr userDrawn="1"/>
        </p:nvSpPr>
        <p:spPr>
          <a:xfrm>
            <a:off x="261048" y="274661"/>
            <a:ext cx="2099556" cy="338554"/>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COMIC STRIP</a:t>
            </a:r>
            <a:endParaRPr lang="en-US" sz="16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2189923A-A9FC-4E20-BF81-2A87C963EDAB}"/>
              </a:ext>
            </a:extLst>
          </p:cNvPr>
          <p:cNvSpPr txBox="1"/>
          <p:nvPr userDrawn="1"/>
        </p:nvSpPr>
        <p:spPr>
          <a:xfrm>
            <a:off x="261048" y="678924"/>
            <a:ext cx="2158302" cy="3293209"/>
          </a:xfrm>
          <a:prstGeom prst="rect">
            <a:avLst/>
          </a:prstGeom>
          <a:noFill/>
        </p:spPr>
        <p:txBody>
          <a:bodyPr wrap="square" rtlCol="0">
            <a:spAutoFit/>
          </a:bodyPr>
          <a:lstStyle/>
          <a:p>
            <a:pPr>
              <a:spcAft>
                <a:spcPts val="600"/>
              </a:spcAft>
            </a:pPr>
            <a:r>
              <a:rPr lang="en-US" sz="1600" dirty="0">
                <a:latin typeface="Verdana" panose="020B0604030504040204" pitchFamily="34" charset="0"/>
                <a:ea typeface="Verdana" panose="020B0604030504040204" pitchFamily="34" charset="0"/>
              </a:rPr>
              <a:t>Create a comic strip with at least four panels that illustrate conduction, convection, and radiation. You must use all of the vocabulary words from “Read It” and at least one illustration per panel.</a:t>
            </a:r>
          </a:p>
        </p:txBody>
      </p:sp>
      <p:sp>
        <p:nvSpPr>
          <p:cNvPr id="5" name="TextBox 4">
            <a:extLst>
              <a:ext uri="{FF2B5EF4-FFF2-40B4-BE49-F238E27FC236}">
                <a16:creationId xmlns:a16="http://schemas.microsoft.com/office/drawing/2014/main" id="{8EF4467D-F427-47B6-A0B5-66959B4EE245}"/>
              </a:ext>
            </a:extLst>
          </p:cNvPr>
          <p:cNvSpPr txBox="1"/>
          <p:nvPr userDrawn="1"/>
        </p:nvSpPr>
        <p:spPr>
          <a:xfrm>
            <a:off x="2724539" y="1001486"/>
            <a:ext cx="6158413" cy="3662541"/>
          </a:xfrm>
          <a:custGeom>
            <a:avLst/>
            <a:gdLst>
              <a:gd name="connsiteX0" fmla="*/ 0 w 6158413"/>
              <a:gd name="connsiteY0" fmla="*/ 0 h 3662541"/>
              <a:gd name="connsiteX1" fmla="*/ 375103 w 6158413"/>
              <a:gd name="connsiteY1" fmla="*/ 0 h 3662541"/>
              <a:gd name="connsiteX2" fmla="*/ 811791 w 6158413"/>
              <a:gd name="connsiteY2" fmla="*/ 0 h 3662541"/>
              <a:gd name="connsiteX3" fmla="*/ 1494815 w 6158413"/>
              <a:gd name="connsiteY3" fmla="*/ 0 h 3662541"/>
              <a:gd name="connsiteX4" fmla="*/ 1931502 w 6158413"/>
              <a:gd name="connsiteY4" fmla="*/ 0 h 3662541"/>
              <a:gd name="connsiteX5" fmla="*/ 2368190 w 6158413"/>
              <a:gd name="connsiteY5" fmla="*/ 0 h 3662541"/>
              <a:gd name="connsiteX6" fmla="*/ 2804877 w 6158413"/>
              <a:gd name="connsiteY6" fmla="*/ 0 h 3662541"/>
              <a:gd name="connsiteX7" fmla="*/ 3303149 w 6158413"/>
              <a:gd name="connsiteY7" fmla="*/ 0 h 3662541"/>
              <a:gd name="connsiteX8" fmla="*/ 3678252 w 6158413"/>
              <a:gd name="connsiteY8" fmla="*/ 0 h 3662541"/>
              <a:gd name="connsiteX9" fmla="*/ 4114940 w 6158413"/>
              <a:gd name="connsiteY9" fmla="*/ 0 h 3662541"/>
              <a:gd name="connsiteX10" fmla="*/ 4613211 w 6158413"/>
              <a:gd name="connsiteY10" fmla="*/ 0 h 3662541"/>
              <a:gd name="connsiteX11" fmla="*/ 5234651 w 6158413"/>
              <a:gd name="connsiteY11" fmla="*/ 0 h 3662541"/>
              <a:gd name="connsiteX12" fmla="*/ 6158413 w 6158413"/>
              <a:gd name="connsiteY12" fmla="*/ 0 h 3662541"/>
              <a:gd name="connsiteX13" fmla="*/ 6158413 w 6158413"/>
              <a:gd name="connsiteY13" fmla="*/ 486595 h 3662541"/>
              <a:gd name="connsiteX14" fmla="*/ 6158413 w 6158413"/>
              <a:gd name="connsiteY14" fmla="*/ 899939 h 3662541"/>
              <a:gd name="connsiteX15" fmla="*/ 6158413 w 6158413"/>
              <a:gd name="connsiteY15" fmla="*/ 1386533 h 3662541"/>
              <a:gd name="connsiteX16" fmla="*/ 6158413 w 6158413"/>
              <a:gd name="connsiteY16" fmla="*/ 1946379 h 3662541"/>
              <a:gd name="connsiteX17" fmla="*/ 6158413 w 6158413"/>
              <a:gd name="connsiteY17" fmla="*/ 2396348 h 3662541"/>
              <a:gd name="connsiteX18" fmla="*/ 6158413 w 6158413"/>
              <a:gd name="connsiteY18" fmla="*/ 2846318 h 3662541"/>
              <a:gd name="connsiteX19" fmla="*/ 6158413 w 6158413"/>
              <a:gd name="connsiteY19" fmla="*/ 3662541 h 3662541"/>
              <a:gd name="connsiteX20" fmla="*/ 5783310 w 6158413"/>
              <a:gd name="connsiteY20" fmla="*/ 3662541 h 3662541"/>
              <a:gd name="connsiteX21" fmla="*/ 5223454 w 6158413"/>
              <a:gd name="connsiteY21" fmla="*/ 3662541 h 3662541"/>
              <a:gd name="connsiteX22" fmla="*/ 4540430 w 6158413"/>
              <a:gd name="connsiteY22" fmla="*/ 3662541 h 3662541"/>
              <a:gd name="connsiteX23" fmla="*/ 4042158 w 6158413"/>
              <a:gd name="connsiteY23" fmla="*/ 3662541 h 3662541"/>
              <a:gd name="connsiteX24" fmla="*/ 3543887 w 6158413"/>
              <a:gd name="connsiteY24" fmla="*/ 3662541 h 3662541"/>
              <a:gd name="connsiteX25" fmla="*/ 3107199 w 6158413"/>
              <a:gd name="connsiteY25" fmla="*/ 3662541 h 3662541"/>
              <a:gd name="connsiteX26" fmla="*/ 2732096 w 6158413"/>
              <a:gd name="connsiteY26" fmla="*/ 3662541 h 3662541"/>
              <a:gd name="connsiteX27" fmla="*/ 2295408 w 6158413"/>
              <a:gd name="connsiteY27" fmla="*/ 3662541 h 3662541"/>
              <a:gd name="connsiteX28" fmla="*/ 1797137 w 6158413"/>
              <a:gd name="connsiteY28" fmla="*/ 3662541 h 3662541"/>
              <a:gd name="connsiteX29" fmla="*/ 1175697 w 6158413"/>
              <a:gd name="connsiteY29" fmla="*/ 3662541 h 3662541"/>
              <a:gd name="connsiteX30" fmla="*/ 492673 w 6158413"/>
              <a:gd name="connsiteY30" fmla="*/ 3662541 h 3662541"/>
              <a:gd name="connsiteX31" fmla="*/ 0 w 6158413"/>
              <a:gd name="connsiteY31" fmla="*/ 3662541 h 3662541"/>
              <a:gd name="connsiteX32" fmla="*/ 0 w 6158413"/>
              <a:gd name="connsiteY32" fmla="*/ 3102695 h 3662541"/>
              <a:gd name="connsiteX33" fmla="*/ 0 w 6158413"/>
              <a:gd name="connsiteY33" fmla="*/ 2689352 h 3662541"/>
              <a:gd name="connsiteX34" fmla="*/ 0 w 6158413"/>
              <a:gd name="connsiteY34" fmla="*/ 2202757 h 3662541"/>
              <a:gd name="connsiteX35" fmla="*/ 0 w 6158413"/>
              <a:gd name="connsiteY35" fmla="*/ 1716162 h 3662541"/>
              <a:gd name="connsiteX36" fmla="*/ 0 w 6158413"/>
              <a:gd name="connsiteY36" fmla="*/ 1229567 h 3662541"/>
              <a:gd name="connsiteX37" fmla="*/ 0 w 6158413"/>
              <a:gd name="connsiteY37" fmla="*/ 633096 h 3662541"/>
              <a:gd name="connsiteX38" fmla="*/ 0 w 6158413"/>
              <a:gd name="connsiteY38" fmla="*/ 0 h 366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8413" h="3662541"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90627" y="191962"/>
                  <a:pt x="6156969" y="288765"/>
                  <a:pt x="6158413" y="486595"/>
                </a:cubicBezTo>
                <a:cubicBezTo>
                  <a:pt x="6159857" y="684425"/>
                  <a:pt x="6129484" y="757755"/>
                  <a:pt x="6158413" y="899939"/>
                </a:cubicBezTo>
                <a:cubicBezTo>
                  <a:pt x="6187342" y="1042123"/>
                  <a:pt x="6111601" y="1179847"/>
                  <a:pt x="6158413" y="1386533"/>
                </a:cubicBezTo>
                <a:cubicBezTo>
                  <a:pt x="6205225" y="1593219"/>
                  <a:pt x="6096493" y="1711914"/>
                  <a:pt x="6158413" y="1946379"/>
                </a:cubicBezTo>
                <a:cubicBezTo>
                  <a:pt x="6220333" y="2180844"/>
                  <a:pt x="6154523" y="2278257"/>
                  <a:pt x="6158413" y="2396348"/>
                </a:cubicBezTo>
                <a:cubicBezTo>
                  <a:pt x="6162303" y="2514439"/>
                  <a:pt x="6145046" y="2678009"/>
                  <a:pt x="6158413" y="2846318"/>
                </a:cubicBezTo>
                <a:cubicBezTo>
                  <a:pt x="6171780" y="3014627"/>
                  <a:pt x="6130125" y="3346867"/>
                  <a:pt x="6158413" y="3662541"/>
                </a:cubicBezTo>
                <a:cubicBezTo>
                  <a:pt x="5997798" y="3699039"/>
                  <a:pt x="5955466" y="3632609"/>
                  <a:pt x="5783310" y="3662541"/>
                </a:cubicBezTo>
                <a:cubicBezTo>
                  <a:pt x="5611154" y="3692473"/>
                  <a:pt x="5382829" y="3643174"/>
                  <a:pt x="5223454" y="3662541"/>
                </a:cubicBezTo>
                <a:cubicBezTo>
                  <a:pt x="5064079" y="3681908"/>
                  <a:pt x="4734043" y="3659881"/>
                  <a:pt x="4540430" y="3662541"/>
                </a:cubicBezTo>
                <a:cubicBezTo>
                  <a:pt x="4346817" y="3665201"/>
                  <a:pt x="4171290" y="3652802"/>
                  <a:pt x="4042158" y="3662541"/>
                </a:cubicBezTo>
                <a:cubicBezTo>
                  <a:pt x="3913026" y="3672280"/>
                  <a:pt x="3656701" y="3655227"/>
                  <a:pt x="3543887" y="3662541"/>
                </a:cubicBezTo>
                <a:cubicBezTo>
                  <a:pt x="3431073" y="3669855"/>
                  <a:pt x="3286617" y="3650080"/>
                  <a:pt x="3107199" y="3662541"/>
                </a:cubicBezTo>
                <a:cubicBezTo>
                  <a:pt x="2927781" y="3675002"/>
                  <a:pt x="2840538" y="3659508"/>
                  <a:pt x="2732096" y="3662541"/>
                </a:cubicBezTo>
                <a:cubicBezTo>
                  <a:pt x="2623654" y="3665574"/>
                  <a:pt x="2477932" y="3610850"/>
                  <a:pt x="2295408" y="3662541"/>
                </a:cubicBezTo>
                <a:cubicBezTo>
                  <a:pt x="2112884" y="3714232"/>
                  <a:pt x="1924669" y="3645459"/>
                  <a:pt x="1797137" y="3662541"/>
                </a:cubicBezTo>
                <a:cubicBezTo>
                  <a:pt x="1669605" y="3679623"/>
                  <a:pt x="1318830" y="3630285"/>
                  <a:pt x="1175697" y="3662541"/>
                </a:cubicBezTo>
                <a:cubicBezTo>
                  <a:pt x="1032564" y="3694797"/>
                  <a:pt x="711317" y="3592982"/>
                  <a:pt x="492673" y="3662541"/>
                </a:cubicBezTo>
                <a:cubicBezTo>
                  <a:pt x="274029" y="3732100"/>
                  <a:pt x="110871" y="3620594"/>
                  <a:pt x="0" y="3662541"/>
                </a:cubicBezTo>
                <a:cubicBezTo>
                  <a:pt x="-22863" y="3492672"/>
                  <a:pt x="46149" y="3382150"/>
                  <a:pt x="0" y="3102695"/>
                </a:cubicBezTo>
                <a:cubicBezTo>
                  <a:pt x="-46149" y="2823240"/>
                  <a:pt x="3211" y="2802518"/>
                  <a:pt x="0" y="2689352"/>
                </a:cubicBezTo>
                <a:cubicBezTo>
                  <a:pt x="-3211" y="2576186"/>
                  <a:pt x="25928" y="2436376"/>
                  <a:pt x="0" y="2202757"/>
                </a:cubicBezTo>
                <a:cubicBezTo>
                  <a:pt x="-25928" y="1969138"/>
                  <a:pt x="16462" y="1889976"/>
                  <a:pt x="0" y="1716162"/>
                </a:cubicBezTo>
                <a:cubicBezTo>
                  <a:pt x="-16462" y="1542349"/>
                  <a:pt x="4002" y="1409482"/>
                  <a:pt x="0" y="1229567"/>
                </a:cubicBezTo>
                <a:cubicBezTo>
                  <a:pt x="-4002" y="1049653"/>
                  <a:pt x="6038" y="861951"/>
                  <a:pt x="0" y="633096"/>
                </a:cubicBezTo>
                <a:cubicBezTo>
                  <a:pt x="-6038" y="404241"/>
                  <a:pt x="31633" y="202721"/>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comic strip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with Google Draw, Paint, or any other graphics app.  Draw your image, then take a screenshot or a photo of your image.</a:t>
            </a:r>
          </a:p>
          <a:p>
            <a:pPr marL="342900" lvl="0" indent="-342900" defTabSz="914400">
              <a:buFont typeface="+mj-lt"/>
              <a:buAutoNum type="arabicPeriod"/>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1297494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624A3-8AA8-4AEE-99DE-E4DA3E2F26A9}"/>
              </a:ext>
            </a:extLst>
          </p:cNvPr>
          <p:cNvSpPr txBox="1"/>
          <p:nvPr userDrawn="1"/>
        </p:nvSpPr>
        <p:spPr>
          <a:xfrm>
            <a:off x="261048" y="274661"/>
            <a:ext cx="2099556" cy="338554"/>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QUIZ</a:t>
            </a:r>
            <a:endParaRPr lang="en-US" sz="16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2189923A-A9FC-4E20-BF81-2A87C963EDAB}"/>
              </a:ext>
            </a:extLst>
          </p:cNvPr>
          <p:cNvSpPr txBox="1"/>
          <p:nvPr userDrawn="1"/>
        </p:nvSpPr>
        <p:spPr>
          <a:xfrm>
            <a:off x="261048" y="613215"/>
            <a:ext cx="2099556" cy="2631490"/>
          </a:xfrm>
          <a:prstGeom prst="rect">
            <a:avLst/>
          </a:prstGeom>
          <a:noFill/>
        </p:spPr>
        <p:txBody>
          <a:bodyPr wrap="square" rtlCol="0">
            <a:spAutoFit/>
          </a:bodyPr>
          <a:lstStyle/>
          <a:p>
            <a:pPr>
              <a:spcAft>
                <a:spcPts val="600"/>
              </a:spcAft>
            </a:pPr>
            <a:r>
              <a:rPr lang="en-US" sz="1600" dirty="0">
                <a:latin typeface="Verdana" panose="020B0604030504040204" pitchFamily="34" charset="0"/>
                <a:ea typeface="Verdana" panose="020B0604030504040204" pitchFamily="34" charset="0"/>
              </a:rPr>
              <a:t>Write at least 10 quiz questions that could be used to test your classmates on the topics learned in this station lab. </a:t>
            </a:r>
          </a:p>
          <a:p>
            <a:pPr algn="ctr"/>
            <a:r>
              <a:rPr lang="en-US" sz="1600" b="1" dirty="0">
                <a:latin typeface="Verdana" panose="020B0604030504040204" pitchFamily="34" charset="0"/>
                <a:ea typeface="Verdana" panose="020B0604030504040204" pitchFamily="34" charset="0"/>
              </a:rPr>
              <a:t>Don’t forget to include an answer key!</a:t>
            </a:r>
          </a:p>
        </p:txBody>
      </p:sp>
      <p:sp>
        <p:nvSpPr>
          <p:cNvPr id="7" name="TextBox 6">
            <a:extLst>
              <a:ext uri="{FF2B5EF4-FFF2-40B4-BE49-F238E27FC236}">
                <a16:creationId xmlns:a16="http://schemas.microsoft.com/office/drawing/2014/main" id="{85CCE542-16D2-49F7-A40E-0F026D1289E0}"/>
              </a:ext>
            </a:extLst>
          </p:cNvPr>
          <p:cNvSpPr txBox="1"/>
          <p:nvPr userDrawn="1"/>
        </p:nvSpPr>
        <p:spPr>
          <a:xfrm>
            <a:off x="2724539" y="1001486"/>
            <a:ext cx="6158413" cy="3447098"/>
          </a:xfrm>
          <a:custGeom>
            <a:avLst/>
            <a:gdLst>
              <a:gd name="connsiteX0" fmla="*/ 0 w 6158413"/>
              <a:gd name="connsiteY0" fmla="*/ 0 h 3447098"/>
              <a:gd name="connsiteX1" fmla="*/ 375103 w 6158413"/>
              <a:gd name="connsiteY1" fmla="*/ 0 h 3447098"/>
              <a:gd name="connsiteX2" fmla="*/ 811791 w 6158413"/>
              <a:gd name="connsiteY2" fmla="*/ 0 h 3447098"/>
              <a:gd name="connsiteX3" fmla="*/ 1494815 w 6158413"/>
              <a:gd name="connsiteY3" fmla="*/ 0 h 3447098"/>
              <a:gd name="connsiteX4" fmla="*/ 1931502 w 6158413"/>
              <a:gd name="connsiteY4" fmla="*/ 0 h 3447098"/>
              <a:gd name="connsiteX5" fmla="*/ 2368190 w 6158413"/>
              <a:gd name="connsiteY5" fmla="*/ 0 h 3447098"/>
              <a:gd name="connsiteX6" fmla="*/ 2804877 w 6158413"/>
              <a:gd name="connsiteY6" fmla="*/ 0 h 3447098"/>
              <a:gd name="connsiteX7" fmla="*/ 3303149 w 6158413"/>
              <a:gd name="connsiteY7" fmla="*/ 0 h 3447098"/>
              <a:gd name="connsiteX8" fmla="*/ 3678252 w 6158413"/>
              <a:gd name="connsiteY8" fmla="*/ 0 h 3447098"/>
              <a:gd name="connsiteX9" fmla="*/ 4114940 w 6158413"/>
              <a:gd name="connsiteY9" fmla="*/ 0 h 3447098"/>
              <a:gd name="connsiteX10" fmla="*/ 4613211 w 6158413"/>
              <a:gd name="connsiteY10" fmla="*/ 0 h 3447098"/>
              <a:gd name="connsiteX11" fmla="*/ 5234651 w 6158413"/>
              <a:gd name="connsiteY11" fmla="*/ 0 h 3447098"/>
              <a:gd name="connsiteX12" fmla="*/ 6158413 w 6158413"/>
              <a:gd name="connsiteY12" fmla="*/ 0 h 3447098"/>
              <a:gd name="connsiteX13" fmla="*/ 6158413 w 6158413"/>
              <a:gd name="connsiteY13" fmla="*/ 540045 h 3447098"/>
              <a:gd name="connsiteX14" fmla="*/ 6158413 w 6158413"/>
              <a:gd name="connsiteY14" fmla="*/ 1011149 h 3447098"/>
              <a:gd name="connsiteX15" fmla="*/ 6158413 w 6158413"/>
              <a:gd name="connsiteY15" fmla="*/ 1551194 h 3447098"/>
              <a:gd name="connsiteX16" fmla="*/ 6158413 w 6158413"/>
              <a:gd name="connsiteY16" fmla="*/ 2160181 h 3447098"/>
              <a:gd name="connsiteX17" fmla="*/ 6158413 w 6158413"/>
              <a:gd name="connsiteY17" fmla="*/ 2665756 h 3447098"/>
              <a:gd name="connsiteX18" fmla="*/ 6158413 w 6158413"/>
              <a:gd name="connsiteY18" fmla="*/ 3447098 h 3447098"/>
              <a:gd name="connsiteX19" fmla="*/ 5598557 w 6158413"/>
              <a:gd name="connsiteY19" fmla="*/ 3447098 h 3447098"/>
              <a:gd name="connsiteX20" fmla="*/ 5161870 w 6158413"/>
              <a:gd name="connsiteY20" fmla="*/ 3447098 h 3447098"/>
              <a:gd name="connsiteX21" fmla="*/ 4602014 w 6158413"/>
              <a:gd name="connsiteY21" fmla="*/ 3447098 h 3447098"/>
              <a:gd name="connsiteX22" fmla="*/ 3918990 w 6158413"/>
              <a:gd name="connsiteY22" fmla="*/ 3447098 h 3447098"/>
              <a:gd name="connsiteX23" fmla="*/ 3420718 w 6158413"/>
              <a:gd name="connsiteY23" fmla="*/ 3447098 h 3447098"/>
              <a:gd name="connsiteX24" fmla="*/ 2922447 w 6158413"/>
              <a:gd name="connsiteY24" fmla="*/ 3447098 h 3447098"/>
              <a:gd name="connsiteX25" fmla="*/ 2485759 w 6158413"/>
              <a:gd name="connsiteY25" fmla="*/ 3447098 h 3447098"/>
              <a:gd name="connsiteX26" fmla="*/ 2110656 w 6158413"/>
              <a:gd name="connsiteY26" fmla="*/ 3447098 h 3447098"/>
              <a:gd name="connsiteX27" fmla="*/ 1673969 w 6158413"/>
              <a:gd name="connsiteY27" fmla="*/ 3447098 h 3447098"/>
              <a:gd name="connsiteX28" fmla="*/ 1175697 w 6158413"/>
              <a:gd name="connsiteY28" fmla="*/ 3447098 h 3447098"/>
              <a:gd name="connsiteX29" fmla="*/ 554257 w 6158413"/>
              <a:gd name="connsiteY29" fmla="*/ 3447098 h 3447098"/>
              <a:gd name="connsiteX30" fmla="*/ 0 w 6158413"/>
              <a:gd name="connsiteY30" fmla="*/ 3447098 h 3447098"/>
              <a:gd name="connsiteX31" fmla="*/ 0 w 6158413"/>
              <a:gd name="connsiteY31" fmla="*/ 2872582 h 3447098"/>
              <a:gd name="connsiteX32" fmla="*/ 0 w 6158413"/>
              <a:gd name="connsiteY32" fmla="*/ 2367007 h 3447098"/>
              <a:gd name="connsiteX33" fmla="*/ 0 w 6158413"/>
              <a:gd name="connsiteY33" fmla="*/ 1895904 h 3447098"/>
              <a:gd name="connsiteX34" fmla="*/ 0 w 6158413"/>
              <a:gd name="connsiteY34" fmla="*/ 1355859 h 3447098"/>
              <a:gd name="connsiteX35" fmla="*/ 0 w 6158413"/>
              <a:gd name="connsiteY35" fmla="*/ 815813 h 3447098"/>
              <a:gd name="connsiteX36" fmla="*/ 0 w 6158413"/>
              <a:gd name="connsiteY36" fmla="*/ 0 h 34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158413" h="3447098"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76379" y="246506"/>
                  <a:pt x="6106807" y="404763"/>
                  <a:pt x="6158413" y="540045"/>
                </a:cubicBezTo>
                <a:cubicBezTo>
                  <a:pt x="6210019" y="675327"/>
                  <a:pt x="6140892" y="828791"/>
                  <a:pt x="6158413" y="1011149"/>
                </a:cubicBezTo>
                <a:cubicBezTo>
                  <a:pt x="6175934" y="1193507"/>
                  <a:pt x="6102849" y="1343294"/>
                  <a:pt x="6158413" y="1551194"/>
                </a:cubicBezTo>
                <a:cubicBezTo>
                  <a:pt x="6213977" y="1759095"/>
                  <a:pt x="6155933" y="1966751"/>
                  <a:pt x="6158413" y="2160181"/>
                </a:cubicBezTo>
                <a:cubicBezTo>
                  <a:pt x="6160893" y="2353611"/>
                  <a:pt x="6139841" y="2516660"/>
                  <a:pt x="6158413" y="2665756"/>
                </a:cubicBezTo>
                <a:cubicBezTo>
                  <a:pt x="6176985" y="2814853"/>
                  <a:pt x="6134208" y="3250711"/>
                  <a:pt x="6158413" y="3447098"/>
                </a:cubicBezTo>
                <a:cubicBezTo>
                  <a:pt x="5922714" y="3483263"/>
                  <a:pt x="5846895" y="3389602"/>
                  <a:pt x="5598557" y="3447098"/>
                </a:cubicBezTo>
                <a:cubicBezTo>
                  <a:pt x="5350219" y="3504594"/>
                  <a:pt x="5292210" y="3428799"/>
                  <a:pt x="5161870" y="3447098"/>
                </a:cubicBezTo>
                <a:cubicBezTo>
                  <a:pt x="5031530" y="3465397"/>
                  <a:pt x="4761389" y="3427731"/>
                  <a:pt x="4602014" y="3447098"/>
                </a:cubicBezTo>
                <a:cubicBezTo>
                  <a:pt x="4442639" y="3466465"/>
                  <a:pt x="4112603" y="3444438"/>
                  <a:pt x="3918990" y="3447098"/>
                </a:cubicBezTo>
                <a:cubicBezTo>
                  <a:pt x="3725377" y="3449758"/>
                  <a:pt x="3549850" y="3437359"/>
                  <a:pt x="3420718" y="3447098"/>
                </a:cubicBezTo>
                <a:cubicBezTo>
                  <a:pt x="3291586" y="3456837"/>
                  <a:pt x="3035261" y="3439784"/>
                  <a:pt x="2922447" y="3447098"/>
                </a:cubicBezTo>
                <a:cubicBezTo>
                  <a:pt x="2809633" y="3454412"/>
                  <a:pt x="2665177" y="3434637"/>
                  <a:pt x="2485759" y="3447098"/>
                </a:cubicBezTo>
                <a:cubicBezTo>
                  <a:pt x="2306341" y="3459559"/>
                  <a:pt x="2219098" y="3444065"/>
                  <a:pt x="2110656" y="3447098"/>
                </a:cubicBezTo>
                <a:cubicBezTo>
                  <a:pt x="2002214" y="3450131"/>
                  <a:pt x="1852511" y="3438574"/>
                  <a:pt x="1673969" y="3447098"/>
                </a:cubicBezTo>
                <a:cubicBezTo>
                  <a:pt x="1495427" y="3455622"/>
                  <a:pt x="1304209" y="3436277"/>
                  <a:pt x="1175697" y="3447098"/>
                </a:cubicBezTo>
                <a:cubicBezTo>
                  <a:pt x="1047185" y="3457919"/>
                  <a:pt x="697390" y="3414842"/>
                  <a:pt x="554257" y="3447098"/>
                </a:cubicBezTo>
                <a:cubicBezTo>
                  <a:pt x="411124" y="3479354"/>
                  <a:pt x="170097" y="3432271"/>
                  <a:pt x="0" y="3447098"/>
                </a:cubicBezTo>
                <a:cubicBezTo>
                  <a:pt x="-36203" y="3299109"/>
                  <a:pt x="59206" y="2999807"/>
                  <a:pt x="0" y="2872582"/>
                </a:cubicBezTo>
                <a:cubicBezTo>
                  <a:pt x="-59206" y="2745357"/>
                  <a:pt x="1463" y="2510845"/>
                  <a:pt x="0" y="2367007"/>
                </a:cubicBezTo>
                <a:cubicBezTo>
                  <a:pt x="-1463" y="2223169"/>
                  <a:pt x="41464" y="2022255"/>
                  <a:pt x="0" y="1895904"/>
                </a:cubicBezTo>
                <a:cubicBezTo>
                  <a:pt x="-41464" y="1769553"/>
                  <a:pt x="63049" y="1538440"/>
                  <a:pt x="0" y="1355859"/>
                </a:cubicBezTo>
                <a:cubicBezTo>
                  <a:pt x="-63049" y="1173278"/>
                  <a:pt x="27207" y="940969"/>
                  <a:pt x="0" y="815813"/>
                </a:cubicBezTo>
                <a:cubicBezTo>
                  <a:pt x="-27207" y="690657"/>
                  <a:pt x="89283" y="222679"/>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quiz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Use a crossword app.  Create your crossword, then take a screenshot or a photo of your image.</a:t>
            </a:r>
          </a:p>
          <a:p>
            <a:pPr marL="342900" lvl="0" indent="-342900" defTabSz="914400">
              <a:buFont typeface="+mj-lt"/>
              <a:buAutoNum type="arabicPeriod"/>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3514024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624A3-8AA8-4AEE-99DE-E4DA3E2F26A9}"/>
              </a:ext>
            </a:extLst>
          </p:cNvPr>
          <p:cNvSpPr txBox="1"/>
          <p:nvPr userDrawn="1"/>
        </p:nvSpPr>
        <p:spPr>
          <a:xfrm>
            <a:off x="261048" y="274661"/>
            <a:ext cx="2099556" cy="584775"/>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COMPARE AND CONTRAST</a:t>
            </a:r>
            <a:endParaRPr lang="en-US" sz="16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2189923A-A9FC-4E20-BF81-2A87C963EDAB}"/>
              </a:ext>
            </a:extLst>
          </p:cNvPr>
          <p:cNvSpPr txBox="1"/>
          <p:nvPr userDrawn="1"/>
        </p:nvSpPr>
        <p:spPr>
          <a:xfrm>
            <a:off x="261048" y="828361"/>
            <a:ext cx="1704912" cy="1569660"/>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Create a chart that compares and contrasts: conduction, convection, and radiation.</a:t>
            </a:r>
          </a:p>
        </p:txBody>
      </p:sp>
      <p:sp>
        <p:nvSpPr>
          <p:cNvPr id="6" name="TextBox 5">
            <a:extLst>
              <a:ext uri="{FF2B5EF4-FFF2-40B4-BE49-F238E27FC236}">
                <a16:creationId xmlns:a16="http://schemas.microsoft.com/office/drawing/2014/main" id="{522241BF-BCF3-4C4A-A486-84CB90E09860}"/>
              </a:ext>
            </a:extLst>
          </p:cNvPr>
          <p:cNvSpPr txBox="1"/>
          <p:nvPr userDrawn="1"/>
        </p:nvSpPr>
        <p:spPr>
          <a:xfrm>
            <a:off x="2724539" y="1001486"/>
            <a:ext cx="6158413" cy="3662541"/>
          </a:xfrm>
          <a:custGeom>
            <a:avLst/>
            <a:gdLst>
              <a:gd name="connsiteX0" fmla="*/ 0 w 6158413"/>
              <a:gd name="connsiteY0" fmla="*/ 0 h 3662541"/>
              <a:gd name="connsiteX1" fmla="*/ 375103 w 6158413"/>
              <a:gd name="connsiteY1" fmla="*/ 0 h 3662541"/>
              <a:gd name="connsiteX2" fmla="*/ 811791 w 6158413"/>
              <a:gd name="connsiteY2" fmla="*/ 0 h 3662541"/>
              <a:gd name="connsiteX3" fmla="*/ 1494815 w 6158413"/>
              <a:gd name="connsiteY3" fmla="*/ 0 h 3662541"/>
              <a:gd name="connsiteX4" fmla="*/ 1931502 w 6158413"/>
              <a:gd name="connsiteY4" fmla="*/ 0 h 3662541"/>
              <a:gd name="connsiteX5" fmla="*/ 2368190 w 6158413"/>
              <a:gd name="connsiteY5" fmla="*/ 0 h 3662541"/>
              <a:gd name="connsiteX6" fmla="*/ 2804877 w 6158413"/>
              <a:gd name="connsiteY6" fmla="*/ 0 h 3662541"/>
              <a:gd name="connsiteX7" fmla="*/ 3303149 w 6158413"/>
              <a:gd name="connsiteY7" fmla="*/ 0 h 3662541"/>
              <a:gd name="connsiteX8" fmla="*/ 3678252 w 6158413"/>
              <a:gd name="connsiteY8" fmla="*/ 0 h 3662541"/>
              <a:gd name="connsiteX9" fmla="*/ 4114940 w 6158413"/>
              <a:gd name="connsiteY9" fmla="*/ 0 h 3662541"/>
              <a:gd name="connsiteX10" fmla="*/ 4613211 w 6158413"/>
              <a:gd name="connsiteY10" fmla="*/ 0 h 3662541"/>
              <a:gd name="connsiteX11" fmla="*/ 5234651 w 6158413"/>
              <a:gd name="connsiteY11" fmla="*/ 0 h 3662541"/>
              <a:gd name="connsiteX12" fmla="*/ 6158413 w 6158413"/>
              <a:gd name="connsiteY12" fmla="*/ 0 h 3662541"/>
              <a:gd name="connsiteX13" fmla="*/ 6158413 w 6158413"/>
              <a:gd name="connsiteY13" fmla="*/ 486595 h 3662541"/>
              <a:gd name="connsiteX14" fmla="*/ 6158413 w 6158413"/>
              <a:gd name="connsiteY14" fmla="*/ 899939 h 3662541"/>
              <a:gd name="connsiteX15" fmla="*/ 6158413 w 6158413"/>
              <a:gd name="connsiteY15" fmla="*/ 1386533 h 3662541"/>
              <a:gd name="connsiteX16" fmla="*/ 6158413 w 6158413"/>
              <a:gd name="connsiteY16" fmla="*/ 1946379 h 3662541"/>
              <a:gd name="connsiteX17" fmla="*/ 6158413 w 6158413"/>
              <a:gd name="connsiteY17" fmla="*/ 2396348 h 3662541"/>
              <a:gd name="connsiteX18" fmla="*/ 6158413 w 6158413"/>
              <a:gd name="connsiteY18" fmla="*/ 2846318 h 3662541"/>
              <a:gd name="connsiteX19" fmla="*/ 6158413 w 6158413"/>
              <a:gd name="connsiteY19" fmla="*/ 3662541 h 3662541"/>
              <a:gd name="connsiteX20" fmla="*/ 5783310 w 6158413"/>
              <a:gd name="connsiteY20" fmla="*/ 3662541 h 3662541"/>
              <a:gd name="connsiteX21" fmla="*/ 5223454 w 6158413"/>
              <a:gd name="connsiteY21" fmla="*/ 3662541 h 3662541"/>
              <a:gd name="connsiteX22" fmla="*/ 4540430 w 6158413"/>
              <a:gd name="connsiteY22" fmla="*/ 3662541 h 3662541"/>
              <a:gd name="connsiteX23" fmla="*/ 4042158 w 6158413"/>
              <a:gd name="connsiteY23" fmla="*/ 3662541 h 3662541"/>
              <a:gd name="connsiteX24" fmla="*/ 3543887 w 6158413"/>
              <a:gd name="connsiteY24" fmla="*/ 3662541 h 3662541"/>
              <a:gd name="connsiteX25" fmla="*/ 3107199 w 6158413"/>
              <a:gd name="connsiteY25" fmla="*/ 3662541 h 3662541"/>
              <a:gd name="connsiteX26" fmla="*/ 2732096 w 6158413"/>
              <a:gd name="connsiteY26" fmla="*/ 3662541 h 3662541"/>
              <a:gd name="connsiteX27" fmla="*/ 2295408 w 6158413"/>
              <a:gd name="connsiteY27" fmla="*/ 3662541 h 3662541"/>
              <a:gd name="connsiteX28" fmla="*/ 1797137 w 6158413"/>
              <a:gd name="connsiteY28" fmla="*/ 3662541 h 3662541"/>
              <a:gd name="connsiteX29" fmla="*/ 1175697 w 6158413"/>
              <a:gd name="connsiteY29" fmla="*/ 3662541 h 3662541"/>
              <a:gd name="connsiteX30" fmla="*/ 492673 w 6158413"/>
              <a:gd name="connsiteY30" fmla="*/ 3662541 h 3662541"/>
              <a:gd name="connsiteX31" fmla="*/ 0 w 6158413"/>
              <a:gd name="connsiteY31" fmla="*/ 3662541 h 3662541"/>
              <a:gd name="connsiteX32" fmla="*/ 0 w 6158413"/>
              <a:gd name="connsiteY32" fmla="*/ 3102695 h 3662541"/>
              <a:gd name="connsiteX33" fmla="*/ 0 w 6158413"/>
              <a:gd name="connsiteY33" fmla="*/ 2689352 h 3662541"/>
              <a:gd name="connsiteX34" fmla="*/ 0 w 6158413"/>
              <a:gd name="connsiteY34" fmla="*/ 2202757 h 3662541"/>
              <a:gd name="connsiteX35" fmla="*/ 0 w 6158413"/>
              <a:gd name="connsiteY35" fmla="*/ 1716162 h 3662541"/>
              <a:gd name="connsiteX36" fmla="*/ 0 w 6158413"/>
              <a:gd name="connsiteY36" fmla="*/ 1229567 h 3662541"/>
              <a:gd name="connsiteX37" fmla="*/ 0 w 6158413"/>
              <a:gd name="connsiteY37" fmla="*/ 633096 h 3662541"/>
              <a:gd name="connsiteX38" fmla="*/ 0 w 6158413"/>
              <a:gd name="connsiteY38" fmla="*/ 0 h 366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8413" h="3662541"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90627" y="191962"/>
                  <a:pt x="6156969" y="288765"/>
                  <a:pt x="6158413" y="486595"/>
                </a:cubicBezTo>
                <a:cubicBezTo>
                  <a:pt x="6159857" y="684425"/>
                  <a:pt x="6129484" y="757755"/>
                  <a:pt x="6158413" y="899939"/>
                </a:cubicBezTo>
                <a:cubicBezTo>
                  <a:pt x="6187342" y="1042123"/>
                  <a:pt x="6111601" y="1179847"/>
                  <a:pt x="6158413" y="1386533"/>
                </a:cubicBezTo>
                <a:cubicBezTo>
                  <a:pt x="6205225" y="1593219"/>
                  <a:pt x="6096493" y="1711914"/>
                  <a:pt x="6158413" y="1946379"/>
                </a:cubicBezTo>
                <a:cubicBezTo>
                  <a:pt x="6220333" y="2180844"/>
                  <a:pt x="6154523" y="2278257"/>
                  <a:pt x="6158413" y="2396348"/>
                </a:cubicBezTo>
                <a:cubicBezTo>
                  <a:pt x="6162303" y="2514439"/>
                  <a:pt x="6145046" y="2678009"/>
                  <a:pt x="6158413" y="2846318"/>
                </a:cubicBezTo>
                <a:cubicBezTo>
                  <a:pt x="6171780" y="3014627"/>
                  <a:pt x="6130125" y="3346867"/>
                  <a:pt x="6158413" y="3662541"/>
                </a:cubicBezTo>
                <a:cubicBezTo>
                  <a:pt x="5997798" y="3699039"/>
                  <a:pt x="5955466" y="3632609"/>
                  <a:pt x="5783310" y="3662541"/>
                </a:cubicBezTo>
                <a:cubicBezTo>
                  <a:pt x="5611154" y="3692473"/>
                  <a:pt x="5382829" y="3643174"/>
                  <a:pt x="5223454" y="3662541"/>
                </a:cubicBezTo>
                <a:cubicBezTo>
                  <a:pt x="5064079" y="3681908"/>
                  <a:pt x="4734043" y="3659881"/>
                  <a:pt x="4540430" y="3662541"/>
                </a:cubicBezTo>
                <a:cubicBezTo>
                  <a:pt x="4346817" y="3665201"/>
                  <a:pt x="4171290" y="3652802"/>
                  <a:pt x="4042158" y="3662541"/>
                </a:cubicBezTo>
                <a:cubicBezTo>
                  <a:pt x="3913026" y="3672280"/>
                  <a:pt x="3656701" y="3655227"/>
                  <a:pt x="3543887" y="3662541"/>
                </a:cubicBezTo>
                <a:cubicBezTo>
                  <a:pt x="3431073" y="3669855"/>
                  <a:pt x="3286617" y="3650080"/>
                  <a:pt x="3107199" y="3662541"/>
                </a:cubicBezTo>
                <a:cubicBezTo>
                  <a:pt x="2927781" y="3675002"/>
                  <a:pt x="2840538" y="3659508"/>
                  <a:pt x="2732096" y="3662541"/>
                </a:cubicBezTo>
                <a:cubicBezTo>
                  <a:pt x="2623654" y="3665574"/>
                  <a:pt x="2477932" y="3610850"/>
                  <a:pt x="2295408" y="3662541"/>
                </a:cubicBezTo>
                <a:cubicBezTo>
                  <a:pt x="2112884" y="3714232"/>
                  <a:pt x="1924669" y="3645459"/>
                  <a:pt x="1797137" y="3662541"/>
                </a:cubicBezTo>
                <a:cubicBezTo>
                  <a:pt x="1669605" y="3679623"/>
                  <a:pt x="1318830" y="3630285"/>
                  <a:pt x="1175697" y="3662541"/>
                </a:cubicBezTo>
                <a:cubicBezTo>
                  <a:pt x="1032564" y="3694797"/>
                  <a:pt x="711317" y="3592982"/>
                  <a:pt x="492673" y="3662541"/>
                </a:cubicBezTo>
                <a:cubicBezTo>
                  <a:pt x="274029" y="3732100"/>
                  <a:pt x="110871" y="3620594"/>
                  <a:pt x="0" y="3662541"/>
                </a:cubicBezTo>
                <a:cubicBezTo>
                  <a:pt x="-22863" y="3492672"/>
                  <a:pt x="46149" y="3382150"/>
                  <a:pt x="0" y="3102695"/>
                </a:cubicBezTo>
                <a:cubicBezTo>
                  <a:pt x="-46149" y="2823240"/>
                  <a:pt x="3211" y="2802518"/>
                  <a:pt x="0" y="2689352"/>
                </a:cubicBezTo>
                <a:cubicBezTo>
                  <a:pt x="-3211" y="2576186"/>
                  <a:pt x="25928" y="2436376"/>
                  <a:pt x="0" y="2202757"/>
                </a:cubicBezTo>
                <a:cubicBezTo>
                  <a:pt x="-25928" y="1969138"/>
                  <a:pt x="16462" y="1889976"/>
                  <a:pt x="0" y="1716162"/>
                </a:cubicBezTo>
                <a:cubicBezTo>
                  <a:pt x="-16462" y="1542349"/>
                  <a:pt x="4002" y="1409482"/>
                  <a:pt x="0" y="1229567"/>
                </a:cubicBezTo>
                <a:cubicBezTo>
                  <a:pt x="-4002" y="1049653"/>
                  <a:pt x="6038" y="861951"/>
                  <a:pt x="0" y="633096"/>
                </a:cubicBezTo>
                <a:cubicBezTo>
                  <a:pt x="-6038" y="404241"/>
                  <a:pt x="31633" y="202721"/>
                  <a:pt x="0" y="0"/>
                </a:cubicBezTo>
                <a:close/>
              </a:path>
            </a:pathLst>
          </a:custGeom>
          <a:noFill/>
          <a:ln w="28575">
            <a:solidFill>
              <a:srgbClr val="FFC00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chart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with Google Draw, Paint, or any other graphics app.  Draw your image, then take a screenshot or a photo of your image.</a:t>
            </a:r>
          </a:p>
          <a:p>
            <a:pPr marL="342900" lvl="0" indent="-342900" defTabSz="914400">
              <a:buFont typeface="+mj-lt"/>
              <a:buAutoNum type="arabicPeriod"/>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31325061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ram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9964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de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916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pic>
        <p:nvPicPr>
          <p:cNvPr id="2" name="Graphic 1" descr="Checkmark">
            <a:extLst>
              <a:ext uri="{FF2B5EF4-FFF2-40B4-BE49-F238E27FC236}">
                <a16:creationId xmlns:a16="http://schemas.microsoft.com/office/drawing/2014/main" id="{4A08B33F-C79B-46FD-B7EA-3E04054851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9597" y="5868460"/>
            <a:ext cx="252847" cy="252847"/>
          </a:xfrm>
          <a:prstGeom prst="rect">
            <a:avLst/>
          </a:prstGeom>
        </p:spPr>
      </p:pic>
    </p:spTree>
    <p:extLst>
      <p:ext uri="{BB962C8B-B14F-4D97-AF65-F5344CB8AC3E}">
        <p14:creationId xmlns:p14="http://schemas.microsoft.com/office/powerpoint/2010/main" val="1940905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hadow2">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4FD8C799-D2D3-4F08-9241-C9A41C2452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04926" y="4060285"/>
            <a:ext cx="1798324" cy="987554"/>
          </a:xfrm>
          <a:prstGeom prst="rect">
            <a:avLst/>
          </a:prstGeom>
        </p:spPr>
      </p:pic>
    </p:spTree>
    <p:extLst>
      <p:ext uri="{BB962C8B-B14F-4D97-AF65-F5344CB8AC3E}">
        <p14:creationId xmlns:p14="http://schemas.microsoft.com/office/powerpoint/2010/main" val="268456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3483DBE-3402-45A8-8E67-761DA8C5A155}"/>
              </a:ext>
            </a:extLst>
          </p:cNvPr>
          <p:cNvSpPr txBox="1"/>
          <p:nvPr userDrawn="1"/>
        </p:nvSpPr>
        <p:spPr>
          <a:xfrm>
            <a:off x="0" y="1614879"/>
            <a:ext cx="9144000" cy="491738"/>
          </a:xfrm>
          <a:prstGeom prst="rect">
            <a:avLst/>
          </a:prstGeom>
          <a:noFill/>
        </p:spPr>
        <p:txBody>
          <a:bodyPr wrap="square" rtlCol="0">
            <a:spAutoFit/>
          </a:bodyPr>
          <a:lstStyle/>
          <a:p>
            <a:pPr algn="ctr">
              <a:lnSpc>
                <a:spcPct val="150000"/>
              </a:lnSpc>
            </a:pPr>
            <a:r>
              <a:rPr lang="en-US" sz="2000" b="1" dirty="0">
                <a:latin typeface="Verdana" panose="020B0604030504040204" pitchFamily="34" charset="0"/>
                <a:ea typeface="Verdana" panose="020B0604030504040204" pitchFamily="34" charset="0"/>
              </a:rPr>
              <a:t>Conduction, Convection, and Radiation</a:t>
            </a:r>
          </a:p>
        </p:txBody>
      </p:sp>
      <p:sp>
        <p:nvSpPr>
          <p:cNvPr id="21" name="Diamond 20">
            <a:extLst>
              <a:ext uri="{FF2B5EF4-FFF2-40B4-BE49-F238E27FC236}">
                <a16:creationId xmlns:a16="http://schemas.microsoft.com/office/drawing/2014/main" id="{5141C005-0A86-4988-8644-858BD393FD77}"/>
              </a:ext>
            </a:extLst>
          </p:cNvPr>
          <p:cNvSpPr/>
          <p:nvPr userDrawn="1"/>
        </p:nvSpPr>
        <p:spPr>
          <a:xfrm>
            <a:off x="2555573" y="3142023"/>
            <a:ext cx="822960" cy="822960"/>
          </a:xfrm>
          <a:prstGeom prst="diamond">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23" name="Heart 22">
            <a:extLst>
              <a:ext uri="{FF2B5EF4-FFF2-40B4-BE49-F238E27FC236}">
                <a16:creationId xmlns:a16="http://schemas.microsoft.com/office/drawing/2014/main" id="{8CBBCAB2-5388-4BD2-9EDE-5605CAE7537F}"/>
              </a:ext>
            </a:extLst>
          </p:cNvPr>
          <p:cNvSpPr/>
          <p:nvPr userDrawn="1"/>
        </p:nvSpPr>
        <p:spPr>
          <a:xfrm>
            <a:off x="7744926" y="2233091"/>
            <a:ext cx="731520" cy="731520"/>
          </a:xfrm>
          <a:prstGeom prst="heart">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25" name="Trapezoid 24">
            <a:extLst>
              <a:ext uri="{FF2B5EF4-FFF2-40B4-BE49-F238E27FC236}">
                <a16:creationId xmlns:a16="http://schemas.microsoft.com/office/drawing/2014/main" id="{5A6C7A08-A60F-4BA7-AE36-C2103265C203}"/>
              </a:ext>
            </a:extLst>
          </p:cNvPr>
          <p:cNvSpPr/>
          <p:nvPr userDrawn="1"/>
        </p:nvSpPr>
        <p:spPr>
          <a:xfrm>
            <a:off x="2906211" y="4143220"/>
            <a:ext cx="731520" cy="610742"/>
          </a:xfrm>
          <a:prstGeom prst="trapezoid">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26" name="Pentagon 25">
            <a:extLst>
              <a:ext uri="{FF2B5EF4-FFF2-40B4-BE49-F238E27FC236}">
                <a16:creationId xmlns:a16="http://schemas.microsoft.com/office/drawing/2014/main" id="{79F9AF70-84E0-42A6-B821-5E5DE65308B2}"/>
              </a:ext>
            </a:extLst>
          </p:cNvPr>
          <p:cNvSpPr/>
          <p:nvPr userDrawn="1"/>
        </p:nvSpPr>
        <p:spPr>
          <a:xfrm>
            <a:off x="7733657" y="3189407"/>
            <a:ext cx="731520" cy="731520"/>
          </a:xfrm>
          <a:prstGeom prst="pentagon">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28" name="Rectangle 27">
            <a:extLst>
              <a:ext uri="{FF2B5EF4-FFF2-40B4-BE49-F238E27FC236}">
                <a16:creationId xmlns:a16="http://schemas.microsoft.com/office/drawing/2014/main" id="{8071A6E0-0B3A-4FA6-99B1-F002B1219EBA}"/>
              </a:ext>
            </a:extLst>
          </p:cNvPr>
          <p:cNvSpPr/>
          <p:nvPr userDrawn="1"/>
        </p:nvSpPr>
        <p:spPr>
          <a:xfrm>
            <a:off x="7442370" y="4143220"/>
            <a:ext cx="605112" cy="605112"/>
          </a:xfrm>
          <a:prstGeom prst="rect">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
        <p:nvSpPr>
          <p:cNvPr id="64" name="Star: 5 Points 63">
            <a:extLst>
              <a:ext uri="{FF2B5EF4-FFF2-40B4-BE49-F238E27FC236}">
                <a16:creationId xmlns:a16="http://schemas.microsoft.com/office/drawing/2014/main" id="{ED3815C5-2801-4814-90F4-B31671278C14}"/>
              </a:ext>
            </a:extLst>
          </p:cNvPr>
          <p:cNvSpPr/>
          <p:nvPr userDrawn="1"/>
        </p:nvSpPr>
        <p:spPr>
          <a:xfrm>
            <a:off x="2722544" y="2197379"/>
            <a:ext cx="731520" cy="731520"/>
          </a:xfrm>
          <a:prstGeom prst="star5">
            <a:avLst>
              <a:gd name="adj" fmla="val 30845"/>
              <a:gd name="hf" fmla="val 105146"/>
              <a:gd name="vf" fmla="val 110557"/>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Put your sticker here!</a:t>
            </a:r>
          </a:p>
        </p:txBody>
      </p:sp>
    </p:spTree>
    <p:extLst>
      <p:ext uri="{BB962C8B-B14F-4D97-AF65-F5344CB8AC3E}">
        <p14:creationId xmlns:p14="http://schemas.microsoft.com/office/powerpoint/2010/main" val="4278210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tch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53BE318-4BD1-456A-B3F0-752CCD7E6DD2}"/>
              </a:ext>
            </a:extLst>
          </p:cNvPr>
          <p:cNvSpPr txBox="1"/>
          <p:nvPr userDrawn="1"/>
        </p:nvSpPr>
        <p:spPr>
          <a:xfrm>
            <a:off x="0" y="0"/>
            <a:ext cx="1484702" cy="4431983"/>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3" name="Rectangle 2">
            <a:extLst>
              <a:ext uri="{FF2B5EF4-FFF2-40B4-BE49-F238E27FC236}">
                <a16:creationId xmlns:a16="http://schemas.microsoft.com/office/drawing/2014/main" id="{165F4EE0-DD90-4DFF-8AA6-7BDCCBB4519F}"/>
              </a:ext>
            </a:extLst>
          </p:cNvPr>
          <p:cNvSpPr/>
          <p:nvPr userDrawn="1"/>
        </p:nvSpPr>
        <p:spPr>
          <a:xfrm>
            <a:off x="248478" y="461071"/>
            <a:ext cx="2087218" cy="3970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extBox 1">
            <a:extLst>
              <a:ext uri="{FF2B5EF4-FFF2-40B4-BE49-F238E27FC236}">
                <a16:creationId xmlns:a16="http://schemas.microsoft.com/office/drawing/2014/main" id="{4E1A216B-F14D-4D39-B070-7054F203AACE}"/>
              </a:ext>
            </a:extLst>
          </p:cNvPr>
          <p:cNvSpPr txBox="1"/>
          <p:nvPr userDrawn="1"/>
        </p:nvSpPr>
        <p:spPr>
          <a:xfrm>
            <a:off x="2845767" y="903535"/>
            <a:ext cx="5479249" cy="1677382"/>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Go to this link and watch the video:</a:t>
            </a: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spcAft>
                <a:spcPts val="600"/>
              </a:spcAft>
            </a:pPr>
            <a:br>
              <a:rPr lang="en-US" sz="1200" dirty="0">
                <a:solidFill>
                  <a:prstClr val="black"/>
                </a:solidFill>
                <a:latin typeface="Verdana" panose="020B0604030504040204" pitchFamily="34" charset="0"/>
                <a:ea typeface="Verdana" panose="020B0604030504040204" pitchFamily="34" charset="0"/>
              </a:rPr>
            </a:br>
            <a:r>
              <a:rPr lang="en-US" sz="1200" dirty="0">
                <a:solidFill>
                  <a:prstClr val="black"/>
                </a:solidFill>
                <a:latin typeface="Verdana" panose="020B0604030504040204" pitchFamily="34" charset="0"/>
                <a:ea typeface="Verdana" panose="020B0604030504040204" pitchFamily="34" charset="0"/>
              </a:rPr>
              <a:t>“Study Jams:  Heat”</a:t>
            </a:r>
          </a:p>
          <a:p>
            <a:pPr defTabSz="1005840"/>
            <a:r>
              <a:rPr lang="en-US" sz="1200" b="1" dirty="0">
                <a:solidFill>
                  <a:prstClr val="black"/>
                </a:solidFill>
                <a:latin typeface="Verdana" panose="020B0604030504040204" pitchFamily="34" charset="0"/>
                <a:ea typeface="Verdana" panose="020B0604030504040204" pitchFamily="34" charset="0"/>
              </a:rPr>
              <a:t>The URL is case-sensitive.</a:t>
            </a:r>
            <a:br>
              <a:rPr lang="en-US" sz="1200" b="1" dirty="0">
                <a:solidFill>
                  <a:prstClr val="black"/>
                </a:solidFill>
                <a:latin typeface="Verdana" panose="020B0604030504040204" pitchFamily="34" charset="0"/>
                <a:ea typeface="Verdana" panose="020B0604030504040204" pitchFamily="34" charset="0"/>
              </a:rPr>
            </a:br>
            <a:br>
              <a:rPr lang="en-US" sz="1200" b="1" dirty="0">
                <a:solidFill>
                  <a:prstClr val="black"/>
                </a:solidFill>
                <a:latin typeface="Verdana" panose="020B0604030504040204" pitchFamily="34" charset="0"/>
                <a:ea typeface="Verdana" panose="020B0604030504040204" pitchFamily="34" charset="0"/>
              </a:rPr>
            </a:br>
            <a:r>
              <a:rPr lang="en-US" sz="1400" dirty="0">
                <a:solidFill>
                  <a:prstClr val="black"/>
                </a:solidFill>
                <a:latin typeface="Verdana" panose="020B0604030504040204" pitchFamily="34" charset="0"/>
                <a:ea typeface="Verdana" panose="020B0604030504040204" pitchFamily="34" charset="0"/>
              </a:rPr>
              <a:t>Then answer these questions:</a:t>
            </a:r>
          </a:p>
        </p:txBody>
      </p:sp>
      <p:sp>
        <p:nvSpPr>
          <p:cNvPr id="4" name="TextBox 3">
            <a:extLst>
              <a:ext uri="{FF2B5EF4-FFF2-40B4-BE49-F238E27FC236}">
                <a16:creationId xmlns:a16="http://schemas.microsoft.com/office/drawing/2014/main" id="{1112343D-FEEC-4622-878E-A46C0D27296D}"/>
              </a:ext>
            </a:extLst>
          </p:cNvPr>
          <p:cNvSpPr txBox="1"/>
          <p:nvPr userDrawn="1"/>
        </p:nvSpPr>
        <p:spPr>
          <a:xfrm>
            <a:off x="2845767" y="2571750"/>
            <a:ext cx="6163061" cy="1369606"/>
          </a:xfrm>
          <a:prstGeom prst="rect">
            <a:avLst/>
          </a:prstGeom>
          <a:noFill/>
        </p:spPr>
        <p:txBody>
          <a:bodyPr wrap="square" rtlCol="0">
            <a:spAutoFit/>
          </a:bodyPr>
          <a:lstStyle/>
          <a:p>
            <a:pPr marL="228600" indent="-228600" defTabSz="1005840">
              <a:spcAft>
                <a:spcPts val="600"/>
              </a:spcAft>
              <a:buAutoNum type="arabicPeriod"/>
            </a:pPr>
            <a:r>
              <a:rPr lang="en-US" sz="1400" dirty="0">
                <a:solidFill>
                  <a:prstClr val="black"/>
                </a:solidFill>
                <a:latin typeface="Verdana" panose="020B0604030504040204" pitchFamily="34" charset="0"/>
                <a:ea typeface="Verdana" panose="020B0604030504040204" pitchFamily="34" charset="0"/>
              </a:rPr>
              <a:t>What is heat?</a:t>
            </a:r>
          </a:p>
          <a:p>
            <a:pPr marL="228600" indent="-228600" defTabSz="1005840">
              <a:spcAft>
                <a:spcPts val="600"/>
              </a:spcAft>
              <a:buFontTx/>
              <a:buAutoNum type="arabicPeriod"/>
            </a:pPr>
            <a:r>
              <a:rPr lang="en-US" sz="1400" dirty="0">
                <a:solidFill>
                  <a:prstClr val="black"/>
                </a:solidFill>
                <a:latin typeface="Verdana" panose="020B0604030504040204" pitchFamily="34" charset="0"/>
                <a:ea typeface="Verdana" panose="020B0604030504040204" pitchFamily="34" charset="0"/>
              </a:rPr>
              <a:t>After watching the examples in the video of radiation, list 2 other examples that you come up with on your own.</a:t>
            </a:r>
          </a:p>
          <a:p>
            <a:pPr marL="228600" indent="-228600" defTabSz="1005840">
              <a:spcAft>
                <a:spcPts val="600"/>
              </a:spcAft>
              <a:buFontTx/>
              <a:buAutoNum type="arabicPeriod"/>
            </a:pPr>
            <a:r>
              <a:rPr lang="en-US" sz="1400" dirty="0">
                <a:solidFill>
                  <a:prstClr val="black"/>
                </a:solidFill>
                <a:latin typeface="Verdana" panose="020B0604030504040204" pitchFamily="34" charset="0"/>
                <a:ea typeface="Verdana" panose="020B0604030504040204" pitchFamily="34" charset="0"/>
              </a:rPr>
              <a:t>Explain what convection is and provide an example.</a:t>
            </a:r>
          </a:p>
          <a:p>
            <a:pPr marL="0" indent="0" defTabSz="1005840">
              <a:buFontTx/>
              <a:buNone/>
            </a:pPr>
            <a:endParaRPr lang="en-US" sz="1200"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9440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ad I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44866C-8C78-451E-BC0E-F393DCDF98C0}"/>
              </a:ext>
            </a:extLst>
          </p:cNvPr>
          <p:cNvSpPr/>
          <p:nvPr userDrawn="1"/>
        </p:nvSpPr>
        <p:spPr>
          <a:xfrm>
            <a:off x="2538026" y="1019986"/>
            <a:ext cx="3257387" cy="3536994"/>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Have you ever gotten a sunburn? The sun is constantly releasing </a:t>
            </a:r>
            <a:r>
              <a:rPr lang="en-US" sz="1200" b="1" dirty="0">
                <a:latin typeface="Verdana" panose="020B0604030504040204" pitchFamily="34" charset="0"/>
                <a:ea typeface="Verdana" panose="020B0604030504040204" pitchFamily="34" charset="0"/>
                <a:cs typeface="Times New Roman" panose="02020603050405020304" pitchFamily="18" charset="0"/>
              </a:rPr>
              <a:t>electromagnetic energy </a:t>
            </a:r>
            <a:r>
              <a:rPr lang="en-US" sz="1200" dirty="0">
                <a:latin typeface="Verdana" panose="020B0604030504040204" pitchFamily="34" charset="0"/>
                <a:ea typeface="Verdana" panose="020B0604030504040204" pitchFamily="34" charset="0"/>
                <a:cs typeface="Times New Roman" panose="02020603050405020304" pitchFamily="18" charset="0"/>
              </a:rPr>
              <a:t>in the form of </a:t>
            </a:r>
            <a:r>
              <a:rPr lang="en-US" sz="1200" b="1" dirty="0">
                <a:latin typeface="Verdana" panose="020B0604030504040204" pitchFamily="34" charset="0"/>
                <a:ea typeface="Verdana" panose="020B0604030504040204" pitchFamily="34" charset="0"/>
                <a:cs typeface="Times New Roman" panose="02020603050405020304" pitchFamily="18" charset="0"/>
              </a:rPr>
              <a:t>waves</a:t>
            </a:r>
            <a:r>
              <a:rPr lang="en-US" sz="1200" dirty="0">
                <a:latin typeface="Verdana" panose="020B0604030504040204" pitchFamily="34" charset="0"/>
                <a:ea typeface="Verdana" panose="020B0604030504040204" pitchFamily="34" charset="0"/>
                <a:cs typeface="Times New Roman" panose="02020603050405020304" pitchFamily="18" charset="0"/>
              </a:rPr>
              <a:t>. This energy is a combination of electrical and magnetic fields. </a:t>
            </a:r>
            <a:r>
              <a:rPr lang="en-US" sz="1200" dirty="0">
                <a:latin typeface="Verdana" panose="020B0604030504040204" pitchFamily="34" charset="0"/>
                <a:ea typeface="Verdana" panose="020B0604030504040204" pitchFamily="34" charset="0"/>
                <a:cs typeface="Verdana" panose="020B0604030504040204" pitchFamily="34" charset="0"/>
              </a:rPr>
              <a:t>These waves have different sizes and speeds, and this range is called the electromagnetic spectrum. We can see some portions of this spectrum as visible light. However, not all of the sun’s energy is visible, and these invisible waves can be dangerous.</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 Sun is constantly bombarding you with invisible waves called </a:t>
            </a:r>
            <a:r>
              <a:rPr lang="en-US" sz="1200" b="1" dirty="0">
                <a:latin typeface="Verdana" panose="020B0604030504040204" pitchFamily="34" charset="0"/>
                <a:ea typeface="Verdana" panose="020B0604030504040204" pitchFamily="34" charset="0"/>
                <a:cs typeface="Times New Roman" panose="02020603050405020304" pitchFamily="18" charset="0"/>
              </a:rPr>
              <a:t>radiation</a:t>
            </a:r>
            <a:r>
              <a:rPr lang="en-US" sz="1200" dirty="0">
                <a:latin typeface="Verdana" panose="020B0604030504040204" pitchFamily="34" charset="0"/>
                <a:ea typeface="Verdana" panose="020B0604030504040204" pitchFamily="34" charset="0"/>
                <a:cs typeface="Times New Roman" panose="02020603050405020304" pitchFamily="18" charset="0"/>
              </a:rPr>
              <a:t>. Ultraviolet (UV) radiation travels faster than the light we can see. There are two basic types: UVA and UVB. </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83326DAF-48DE-4686-9EBE-FF1C258D19B9}"/>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1. Jot down notes and drawings that will help you remember the meanings of these words. You can use the sketch/scribble button on the toolbar. </a:t>
            </a:r>
          </a:p>
        </p:txBody>
      </p:sp>
      <p:sp>
        <p:nvSpPr>
          <p:cNvPr id="16" name="TextBox 15">
            <a:extLst>
              <a:ext uri="{FF2B5EF4-FFF2-40B4-BE49-F238E27FC236}">
                <a16:creationId xmlns:a16="http://schemas.microsoft.com/office/drawing/2014/main" id="{4573F7BE-544F-4910-8038-E41B9144C329}"/>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Part 1</a:t>
            </a:r>
          </a:p>
        </p:txBody>
      </p:sp>
      <p:sp>
        <p:nvSpPr>
          <p:cNvPr id="5" name="Rectangle 4">
            <a:extLst>
              <a:ext uri="{FF2B5EF4-FFF2-40B4-BE49-F238E27FC236}">
                <a16:creationId xmlns:a16="http://schemas.microsoft.com/office/drawing/2014/main" id="{66FD0AB2-8D2C-4E3B-A332-2863C6FF80BB}"/>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FFC000"/>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32C00F-1571-4F43-8E3C-E05A377DCB6F}"/>
              </a:ext>
            </a:extLst>
          </p:cNvPr>
          <p:cNvSpPr/>
          <p:nvPr userDrawn="1"/>
        </p:nvSpPr>
        <p:spPr>
          <a:xfrm>
            <a:off x="5768626" y="1019986"/>
            <a:ext cx="3257387" cy="3339376"/>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Ultraviolet A (UVA) travels more slowly and has a longer </a:t>
            </a:r>
            <a:r>
              <a:rPr lang="en-US" sz="1200" b="1" dirty="0">
                <a:latin typeface="Verdana" panose="020B0604030504040204" pitchFamily="34" charset="0"/>
                <a:ea typeface="Verdana" panose="020B0604030504040204" pitchFamily="34" charset="0"/>
                <a:cs typeface="Times New Roman" panose="02020603050405020304" pitchFamily="18" charset="0"/>
              </a:rPr>
              <a:t>wavelength</a:t>
            </a:r>
            <a:r>
              <a:rPr lang="en-US" sz="1200" dirty="0">
                <a:latin typeface="Verdana" panose="020B0604030504040204" pitchFamily="34" charset="0"/>
                <a:ea typeface="Verdana" panose="020B0604030504040204" pitchFamily="34" charset="0"/>
                <a:cs typeface="Times New Roman" panose="02020603050405020304" pitchFamily="18" charset="0"/>
              </a:rPr>
              <a:t> than Ultraviolet B (UVB). Wavelength is the measure of the </a:t>
            </a:r>
            <a:r>
              <a:rPr lang="en-US" sz="1200" dirty="0">
                <a:latin typeface="Verdana" panose="020B0604030504040204" pitchFamily="34" charset="0"/>
                <a:ea typeface="Verdana" panose="020B0604030504040204" pitchFamily="34" charset="0"/>
                <a:cs typeface="Verdana" panose="020B0604030504040204" pitchFamily="34" charset="0"/>
              </a:rPr>
              <a:t>distance between two identical points in back-to-back waves.</a:t>
            </a:r>
            <a:r>
              <a:rPr lang="en-US" sz="1200" dirty="0">
                <a:latin typeface="Verdana" panose="020B0604030504040204" pitchFamily="34" charset="0"/>
                <a:ea typeface="Verdana" panose="020B0604030504040204" pitchFamily="34" charset="0"/>
                <a:cs typeface="Times New Roman" panose="02020603050405020304" pitchFamily="18" charset="0"/>
              </a:rPr>
              <a:t> </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Your body tries to protect itself from radiation by producing melanin. This is the dark pigment that determines your skin color. After lots of sun, you may develop a tan – the production of extra melanin over time. However, your skin’s melanin cannot completely protect you from the sun. Over time, UVB radiation can cause your skin to burn. Sunburn makes your skin red and painful. </a:t>
            </a:r>
          </a:p>
        </p:txBody>
      </p:sp>
      <p:graphicFrame>
        <p:nvGraphicFramePr>
          <p:cNvPr id="2" name="Table 2">
            <a:extLst>
              <a:ext uri="{FF2B5EF4-FFF2-40B4-BE49-F238E27FC236}">
                <a16:creationId xmlns:a16="http://schemas.microsoft.com/office/drawing/2014/main" id="{3016192A-01E5-4C6F-B216-5FBC0CB66E31}"/>
              </a:ext>
            </a:extLst>
          </p:cNvPr>
          <p:cNvGraphicFramePr>
            <a:graphicFrameLocks noGrp="1"/>
          </p:cNvGraphicFramePr>
          <p:nvPr userDrawn="1">
            <p:extLst>
              <p:ext uri="{D42A27DB-BD31-4B8C-83A1-F6EECF244321}">
                <p14:modId xmlns:p14="http://schemas.microsoft.com/office/powerpoint/2010/main" val="2778616902"/>
              </p:ext>
            </p:extLst>
          </p:nvPr>
        </p:nvGraphicFramePr>
        <p:xfrm>
          <a:off x="174171" y="1416827"/>
          <a:ext cx="2065877" cy="3368352"/>
        </p:xfrm>
        <a:graphic>
          <a:graphicData uri="http://schemas.openxmlformats.org/drawingml/2006/table">
            <a:tbl>
              <a:tblPr>
                <a:tableStyleId>{2D5ABB26-0587-4C30-8999-92F81FD0307C}</a:tableStyleId>
              </a:tblPr>
              <a:tblGrid>
                <a:gridCol w="2065877">
                  <a:extLst>
                    <a:ext uri="{9D8B030D-6E8A-4147-A177-3AD203B41FA5}">
                      <a16:colId xmlns:a16="http://schemas.microsoft.com/office/drawing/2014/main" val="3432592881"/>
                    </a:ext>
                  </a:extLst>
                </a:gridCol>
              </a:tblGrid>
              <a:tr h="842088">
                <a:tc>
                  <a:txBody>
                    <a:bodyPr/>
                    <a:lstStyle/>
                    <a:p>
                      <a:r>
                        <a:rPr lang="en-US" sz="1200" dirty="0">
                          <a:latin typeface="Verdana" panose="020B0604030504040204" pitchFamily="34" charset="0"/>
                          <a:ea typeface="Verdana" panose="020B0604030504040204" pitchFamily="34" charset="0"/>
                          <a:cs typeface="Verdana" panose="020B0604030504040204" pitchFamily="34" charset="0"/>
                        </a:rPr>
                        <a:t>electromagnetic energy </a:t>
                      </a:r>
                      <a:endParaRPr lang="en-US" sz="12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908185840"/>
                  </a:ext>
                </a:extLst>
              </a:tr>
              <a:tr h="842088">
                <a:tc>
                  <a:txBody>
                    <a:bodyPr/>
                    <a:lstStyle/>
                    <a:p>
                      <a:r>
                        <a:rPr lang="en-US" sz="1200" dirty="0">
                          <a:latin typeface="Verdana" panose="020B0604030504040204" pitchFamily="34" charset="0"/>
                          <a:ea typeface="Verdana" panose="020B0604030504040204" pitchFamily="34" charset="0"/>
                          <a:cs typeface="Verdana" panose="020B0604030504040204" pitchFamily="34" charset="0"/>
                        </a:rPr>
                        <a:t>waves </a:t>
                      </a:r>
                      <a:endParaRPr lang="en-US" sz="12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3556504523"/>
                  </a:ext>
                </a:extLst>
              </a:tr>
              <a:tr h="842088">
                <a:tc>
                  <a:txBody>
                    <a:bodyPr/>
                    <a:lstStyle/>
                    <a:p>
                      <a:r>
                        <a:rPr lang="en-US" sz="1200" dirty="0">
                          <a:latin typeface="Verdana" panose="020B0604030504040204" pitchFamily="34" charset="0"/>
                          <a:ea typeface="Verdana" panose="020B0604030504040204" pitchFamily="34" charset="0"/>
                          <a:cs typeface="Verdana" panose="020B0604030504040204" pitchFamily="34" charset="0"/>
                        </a:rPr>
                        <a:t>wavelength </a:t>
                      </a:r>
                      <a:endParaRPr lang="en-US" sz="12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4195646363"/>
                  </a:ext>
                </a:extLst>
              </a:tr>
              <a:tr h="842088">
                <a:tc>
                  <a:txBody>
                    <a:bodyPr/>
                    <a:lstStyle/>
                    <a:p>
                      <a:r>
                        <a:rPr lang="en-US" sz="1200" dirty="0">
                          <a:latin typeface="Verdana" panose="020B0604030504040204" pitchFamily="34" charset="0"/>
                          <a:ea typeface="Verdana" panose="020B0604030504040204" pitchFamily="34" charset="0"/>
                          <a:cs typeface="Verdana" panose="020B0604030504040204" pitchFamily="34" charset="0"/>
                        </a:rPr>
                        <a:t>radiation</a:t>
                      </a:r>
                      <a:endParaRPr lang="en-US" sz="12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776479810"/>
                  </a:ext>
                </a:extLst>
              </a:tr>
            </a:tbl>
          </a:graphicData>
        </a:graphic>
      </p:graphicFrame>
      <p:pic>
        <p:nvPicPr>
          <p:cNvPr id="8" name="Picture 7">
            <a:extLst>
              <a:ext uri="{FF2B5EF4-FFF2-40B4-BE49-F238E27FC236}">
                <a16:creationId xmlns:a16="http://schemas.microsoft.com/office/drawing/2014/main" id="{3F34C477-BD4B-40A1-9867-E500229232F7}"/>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09016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ead 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A5A7BB-D5CE-4916-8F15-E74FF4423AD5}"/>
              </a:ext>
            </a:extLst>
          </p:cNvPr>
          <p:cNvSpPr/>
          <p:nvPr userDrawn="1"/>
        </p:nvSpPr>
        <p:spPr>
          <a:xfrm>
            <a:off x="2538026" y="1028700"/>
            <a:ext cx="3199834" cy="3932230"/>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UVA radiation goes deeper into your skin and causes aging and wrinkling. Unfortunately, both forms of </a:t>
            </a:r>
            <a:r>
              <a:rPr lang="en-US" sz="1200" b="1" dirty="0">
                <a:latin typeface="Verdana" panose="020B0604030504040204" pitchFamily="34" charset="0"/>
                <a:ea typeface="Verdana" panose="020B0604030504040204" pitchFamily="34" charset="0"/>
                <a:cs typeface="Times New Roman" panose="02020603050405020304" pitchFamily="18" charset="0"/>
              </a:rPr>
              <a:t>ultraviolet light </a:t>
            </a:r>
            <a:r>
              <a:rPr lang="en-US" sz="1200" dirty="0">
                <a:latin typeface="Verdana" panose="020B0604030504040204" pitchFamily="34" charset="0"/>
                <a:ea typeface="Verdana" panose="020B0604030504040204" pitchFamily="34" charset="0"/>
                <a:cs typeface="Times New Roman" panose="02020603050405020304" pitchFamily="18" charset="0"/>
              </a:rPr>
              <a:t>can damage the DNA in your skin cells. Over time, this can lead to genetic mutations that cause skin cancer.</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The good news is that you can enjoy the sunshine while limiting your risk of skin damage! Sunscreen can be used as a spray or lotion. It protects your skin by reflecting or scattering sunlight away from your skin. Sunscreens are rated by Sun Protection Factor (SPF). This describes how well they protect against UVB rays. No sunscreen can block 100% of UVB rays, but an SPF30 sunscreen can protect you from about 97% of UVB rays. </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D79B420-71D0-40BB-AF50-F3492A2BB7DE}"/>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Part 2</a:t>
            </a:r>
          </a:p>
        </p:txBody>
      </p:sp>
      <p:sp>
        <p:nvSpPr>
          <p:cNvPr id="6" name="Rectangle 5">
            <a:extLst>
              <a:ext uri="{FF2B5EF4-FFF2-40B4-BE49-F238E27FC236}">
                <a16:creationId xmlns:a16="http://schemas.microsoft.com/office/drawing/2014/main" id="{4259C846-8FB2-44C4-A3B9-09ED1F1AA445}"/>
              </a:ext>
            </a:extLst>
          </p:cNvPr>
          <p:cNvSpPr/>
          <p:nvPr userDrawn="1"/>
        </p:nvSpPr>
        <p:spPr>
          <a:xfrm>
            <a:off x="5731814" y="1028700"/>
            <a:ext cx="3199834" cy="2643929"/>
          </a:xfrm>
          <a:prstGeom prst="rect">
            <a:avLst/>
          </a:prstGeom>
        </p:spPr>
        <p:txBody>
          <a:bodyPr wrap="square" numCol="1">
            <a:spAutoFit/>
          </a:bodyPr>
          <a:lstStyle/>
          <a:p>
            <a:pPr marL="114300" indent="0">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A sunscreen’s SPF number is meant to compare the sunscreen to your normal skin. This means that an SPF50 sunscreen should allow you to stay in the sun 50 times longer than you could without the sunscreen. However, this can all vary from person to person. Sunscreen is less protective if you are naturally paler, or if you are sweating or swimming while wearing sunscreen. Additionally, sunscreen is less protective when incorrectly applied.</a:t>
            </a:r>
            <a:endPar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0BAB96E-9FF9-417E-ABD8-1446078A6895}"/>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2. Jot down notes and drawings that will help you remember the meanings of these words. You can use the sketch/scribble button on the toolbar. </a:t>
            </a:r>
          </a:p>
        </p:txBody>
      </p:sp>
      <p:sp>
        <p:nvSpPr>
          <p:cNvPr id="11" name="Rectangle 10">
            <a:extLst>
              <a:ext uri="{FF2B5EF4-FFF2-40B4-BE49-F238E27FC236}">
                <a16:creationId xmlns:a16="http://schemas.microsoft.com/office/drawing/2014/main" id="{996335F9-40E7-4FF3-A429-5242EA46A910}"/>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FFC000"/>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2">
            <a:extLst>
              <a:ext uri="{FF2B5EF4-FFF2-40B4-BE49-F238E27FC236}">
                <a16:creationId xmlns:a16="http://schemas.microsoft.com/office/drawing/2014/main" id="{DCD26871-1407-4818-A68B-D2EC9D79A588}"/>
              </a:ext>
            </a:extLst>
          </p:cNvPr>
          <p:cNvGraphicFramePr>
            <a:graphicFrameLocks noGrp="1"/>
          </p:cNvGraphicFramePr>
          <p:nvPr userDrawn="1">
            <p:extLst>
              <p:ext uri="{D42A27DB-BD31-4B8C-83A1-F6EECF244321}">
                <p14:modId xmlns:p14="http://schemas.microsoft.com/office/powerpoint/2010/main" val="3418446887"/>
              </p:ext>
            </p:extLst>
          </p:nvPr>
        </p:nvGraphicFramePr>
        <p:xfrm>
          <a:off x="174171" y="1416827"/>
          <a:ext cx="2065877" cy="3260919"/>
        </p:xfrm>
        <a:graphic>
          <a:graphicData uri="http://schemas.openxmlformats.org/drawingml/2006/table">
            <a:tbl>
              <a:tblPr>
                <a:tableStyleId>{2D5ABB26-0587-4C30-8999-92F81FD0307C}</a:tableStyleId>
              </a:tblPr>
              <a:tblGrid>
                <a:gridCol w="2065877">
                  <a:extLst>
                    <a:ext uri="{9D8B030D-6E8A-4147-A177-3AD203B41FA5}">
                      <a16:colId xmlns:a16="http://schemas.microsoft.com/office/drawing/2014/main" val="3432592881"/>
                    </a:ext>
                  </a:extLst>
                </a:gridCol>
              </a:tblGrid>
              <a:tr h="10869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cs typeface="Verdana" panose="020B0604030504040204" pitchFamily="34" charset="0"/>
                        </a:rPr>
                        <a:t>ultraviolet light </a:t>
                      </a:r>
                    </a:p>
                    <a:p>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908185840"/>
                  </a:ext>
                </a:extLst>
              </a:tr>
              <a:tr h="1086973">
                <a:tc>
                  <a:txBody>
                    <a:bodyPr/>
                    <a:lstStyle/>
                    <a:p>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556504523"/>
                  </a:ext>
                </a:extLst>
              </a:tr>
              <a:tr h="1086973">
                <a:tc>
                  <a:txBody>
                    <a:bodyPr/>
                    <a:lstStyle/>
                    <a:p>
                      <a:r>
                        <a:rPr lang="en-US" sz="1200" dirty="0"/>
                        <a:t> </a:t>
                      </a:r>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4195646363"/>
                  </a:ext>
                </a:extLst>
              </a:tr>
            </a:tbl>
          </a:graphicData>
        </a:graphic>
      </p:graphicFrame>
      <p:pic>
        <p:nvPicPr>
          <p:cNvPr id="13" name="Picture 12">
            <a:extLst>
              <a:ext uri="{FF2B5EF4-FFF2-40B4-BE49-F238E27FC236}">
                <a16:creationId xmlns:a16="http://schemas.microsoft.com/office/drawing/2014/main" id="{7D4E22B7-69B0-46B3-A29B-FA57B21BCB00}"/>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427180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Read I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2CBDA2-C03A-4563-8DF3-4565A57CD73A}"/>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Sunscreen and Radiation – Questions</a:t>
            </a:r>
          </a:p>
        </p:txBody>
      </p:sp>
      <p:sp>
        <p:nvSpPr>
          <p:cNvPr id="18" name="TextBox 17">
            <a:extLst>
              <a:ext uri="{FF2B5EF4-FFF2-40B4-BE49-F238E27FC236}">
                <a16:creationId xmlns:a16="http://schemas.microsoft.com/office/drawing/2014/main" id="{CDBCCD8B-B1CA-470E-A1AF-C2C72C87CC28}"/>
              </a:ext>
            </a:extLst>
          </p:cNvPr>
          <p:cNvSpPr txBox="1"/>
          <p:nvPr userDrawn="1"/>
        </p:nvSpPr>
        <p:spPr>
          <a:xfrm>
            <a:off x="0" y="0"/>
            <a:ext cx="1484702" cy="2954655"/>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2" name="Rectangle 11">
            <a:extLst>
              <a:ext uri="{FF2B5EF4-FFF2-40B4-BE49-F238E27FC236}">
                <a16:creationId xmlns:a16="http://schemas.microsoft.com/office/drawing/2014/main" id="{ECBF39C4-1A46-4B54-BEEA-CB7389E7FB2D}"/>
              </a:ext>
            </a:extLst>
          </p:cNvPr>
          <p:cNvSpPr/>
          <p:nvPr userDrawn="1"/>
        </p:nvSpPr>
        <p:spPr>
          <a:xfrm>
            <a:off x="248478" y="417394"/>
            <a:ext cx="2017644" cy="2387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extBox 1">
            <a:extLst>
              <a:ext uri="{FF2B5EF4-FFF2-40B4-BE49-F238E27FC236}">
                <a16:creationId xmlns:a16="http://schemas.microsoft.com/office/drawing/2014/main" id="{18E7F317-73F5-44CC-B58E-A6B4B7CA0E98}"/>
              </a:ext>
            </a:extLst>
          </p:cNvPr>
          <p:cNvSpPr txBox="1"/>
          <p:nvPr userDrawn="1"/>
        </p:nvSpPr>
        <p:spPr>
          <a:xfrm>
            <a:off x="2543894" y="961602"/>
            <a:ext cx="3208171" cy="430887"/>
          </a:xfrm>
          <a:prstGeom prst="rect">
            <a:avLst/>
          </a:prstGeom>
          <a:noFill/>
        </p:spPr>
        <p:txBody>
          <a:bodyPr wrap="square" rtlCol="0">
            <a:spAutoFit/>
          </a:bodyPr>
          <a:lstStyle/>
          <a:p>
            <a:pPr marL="228600" indent="-228600" defTabSz="1005840">
              <a:buFont typeface="+mj-lt"/>
              <a:buAutoNum type="arabicPeriod"/>
            </a:pPr>
            <a:r>
              <a:rPr lang="en-US" sz="1100" dirty="0">
                <a:solidFill>
                  <a:prstClr val="black"/>
                </a:solidFill>
                <a:latin typeface="Verdana" panose="020B0604030504040204" pitchFamily="34" charset="0"/>
                <a:ea typeface="Verdana" panose="020B0604030504040204" pitchFamily="34" charset="0"/>
              </a:rPr>
              <a:t>Which statement is true about radiation?</a:t>
            </a:r>
          </a:p>
        </p:txBody>
      </p:sp>
      <p:sp>
        <p:nvSpPr>
          <p:cNvPr id="3" name="TextBox 2">
            <a:extLst>
              <a:ext uri="{FF2B5EF4-FFF2-40B4-BE49-F238E27FC236}">
                <a16:creationId xmlns:a16="http://schemas.microsoft.com/office/drawing/2014/main" id="{59F3363A-D547-4606-86B8-D947B9B6CF75}"/>
              </a:ext>
            </a:extLst>
          </p:cNvPr>
          <p:cNvSpPr txBox="1"/>
          <p:nvPr userDrawn="1"/>
        </p:nvSpPr>
        <p:spPr>
          <a:xfrm>
            <a:off x="2637232" y="1392489"/>
            <a:ext cx="3021494" cy="1261884"/>
          </a:xfrm>
          <a:prstGeom prst="rect">
            <a:avLst/>
          </a:prstGeom>
          <a:noFill/>
        </p:spPr>
        <p:txBody>
          <a:bodyPr wrap="square" rtlCol="0">
            <a:spAutoFit/>
          </a:bodyPr>
          <a:lstStyle/>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electromagnetic waves</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the transfer of heat through direct contact</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Radiation is more dangerous than conduction</a:t>
            </a:r>
          </a:p>
        </p:txBody>
      </p:sp>
      <p:sp>
        <p:nvSpPr>
          <p:cNvPr id="4" name="TextBox 3">
            <a:extLst>
              <a:ext uri="{FF2B5EF4-FFF2-40B4-BE49-F238E27FC236}">
                <a16:creationId xmlns:a16="http://schemas.microsoft.com/office/drawing/2014/main" id="{E90149C7-C1C7-4BAA-98B2-F7544EA35C69}"/>
              </a:ext>
            </a:extLst>
          </p:cNvPr>
          <p:cNvSpPr txBox="1"/>
          <p:nvPr userDrawn="1"/>
        </p:nvSpPr>
        <p:spPr>
          <a:xfrm>
            <a:off x="2543894" y="3060277"/>
            <a:ext cx="3279630" cy="261610"/>
          </a:xfrm>
          <a:prstGeom prst="rect">
            <a:avLst/>
          </a:prstGeom>
          <a:noFill/>
        </p:spPr>
        <p:txBody>
          <a:bodyPr wrap="square" rtlCol="0">
            <a:spAutoFit/>
          </a:bodyPr>
          <a:lstStyle/>
          <a:p>
            <a:pPr marL="228600" indent="-228600" defTabSz="1005840">
              <a:buFont typeface="+mj-lt"/>
              <a:buAutoNum type="arabicPeriod" startAt="2"/>
            </a:pPr>
            <a:r>
              <a:rPr lang="en-US" sz="1100" dirty="0">
                <a:solidFill>
                  <a:prstClr val="black"/>
                </a:solidFill>
                <a:latin typeface="Verdana" panose="020B0604030504040204" pitchFamily="34" charset="0"/>
                <a:ea typeface="Verdana" panose="020B0604030504040204" pitchFamily="34" charset="0"/>
              </a:rPr>
              <a:t>Which is true about UVA and UVB rays?</a:t>
            </a:r>
          </a:p>
        </p:txBody>
      </p:sp>
      <p:sp>
        <p:nvSpPr>
          <p:cNvPr id="5" name="TextBox 4">
            <a:extLst>
              <a:ext uri="{FF2B5EF4-FFF2-40B4-BE49-F238E27FC236}">
                <a16:creationId xmlns:a16="http://schemas.microsoft.com/office/drawing/2014/main" id="{9D3A2210-4A42-44E0-A612-0EA5EB748C84}"/>
              </a:ext>
            </a:extLst>
          </p:cNvPr>
          <p:cNvSpPr txBox="1"/>
          <p:nvPr userDrawn="1"/>
        </p:nvSpPr>
        <p:spPr>
          <a:xfrm>
            <a:off x="2637231" y="3321887"/>
            <a:ext cx="3021495" cy="1261884"/>
          </a:xfrm>
          <a:prstGeom prst="rect">
            <a:avLst/>
          </a:prstGeom>
          <a:noFill/>
        </p:spPr>
        <p:txBody>
          <a:bodyPr wrap="square" rtlCol="0">
            <a:spAutoFit/>
          </a:bodyPr>
          <a:lstStyle/>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Both rays can be blocked 100% by sunscreen</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UVA protects the surface, UVB protects beneath the surface</a:t>
            </a:r>
          </a:p>
          <a:p>
            <a:pPr marL="377190" indent="-228600" defTabSz="1005840">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UVB rays cause burning, UVA rays cause premature aging</a:t>
            </a:r>
          </a:p>
        </p:txBody>
      </p:sp>
      <p:sp>
        <p:nvSpPr>
          <p:cNvPr id="16" name="TextBox 15">
            <a:extLst>
              <a:ext uri="{FF2B5EF4-FFF2-40B4-BE49-F238E27FC236}">
                <a16:creationId xmlns:a16="http://schemas.microsoft.com/office/drawing/2014/main" id="{1A562E12-6107-493A-8C2C-FCBA2984F62E}"/>
              </a:ext>
            </a:extLst>
          </p:cNvPr>
          <p:cNvSpPr txBox="1"/>
          <p:nvPr userDrawn="1"/>
        </p:nvSpPr>
        <p:spPr>
          <a:xfrm>
            <a:off x="5791919" y="1153069"/>
            <a:ext cx="3208171" cy="261610"/>
          </a:xfrm>
          <a:prstGeom prst="rect">
            <a:avLst/>
          </a:prstGeom>
          <a:noFill/>
        </p:spPr>
        <p:txBody>
          <a:bodyPr wrap="square" rtlCol="0">
            <a:spAutoFit/>
          </a:bodyPr>
          <a:lstStyle/>
          <a:p>
            <a:pPr marL="228600" indent="-228600" defTabSz="1005840">
              <a:buFont typeface="+mj-lt"/>
              <a:buAutoNum type="arabicPeriod" startAt="3"/>
            </a:pPr>
            <a:r>
              <a:rPr lang="en-US" sz="1100" dirty="0">
                <a:solidFill>
                  <a:prstClr val="black"/>
                </a:solidFill>
                <a:latin typeface="Verdana" panose="020B0604030504040204" pitchFamily="34" charset="0"/>
                <a:ea typeface="Verdana" panose="020B0604030504040204" pitchFamily="34" charset="0"/>
              </a:rPr>
              <a:t>Which is true about SPF ratings?</a:t>
            </a:r>
          </a:p>
        </p:txBody>
      </p:sp>
      <p:sp>
        <p:nvSpPr>
          <p:cNvPr id="22" name="Rectangle 21">
            <a:extLst>
              <a:ext uri="{FF2B5EF4-FFF2-40B4-BE49-F238E27FC236}">
                <a16:creationId xmlns:a16="http://schemas.microsoft.com/office/drawing/2014/main" id="{2BEACE44-BD79-4365-83DC-3C53C5BE4244}"/>
              </a:ext>
            </a:extLst>
          </p:cNvPr>
          <p:cNvSpPr/>
          <p:nvPr userDrawn="1"/>
        </p:nvSpPr>
        <p:spPr>
          <a:xfrm>
            <a:off x="5911740" y="1477327"/>
            <a:ext cx="2968528" cy="1261884"/>
          </a:xfrm>
          <a:prstGeom prst="rect">
            <a:avLst/>
          </a:prstGeom>
        </p:spPr>
        <p:txBody>
          <a:bodyPr wrap="square">
            <a:spAutoFit/>
          </a:bodyPr>
          <a:lstStyle/>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highest rating is 100% effective</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rating number means it will protect you that many times longer than without sunscreen</a:t>
            </a:r>
          </a:p>
          <a:p>
            <a:pPr marL="377190" indent="-22860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SPF doesn’t matter after 1 pm</a:t>
            </a:r>
          </a:p>
        </p:txBody>
      </p:sp>
    </p:spTree>
    <p:extLst>
      <p:ext uri="{BB962C8B-B14F-4D97-AF65-F5344CB8AC3E}">
        <p14:creationId xmlns:p14="http://schemas.microsoft.com/office/powerpoint/2010/main" val="1642365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plore I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F95049-37DF-44D3-A1FF-A26D72B17FCD}"/>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 </a:t>
            </a:r>
          </a:p>
        </p:txBody>
      </p:sp>
      <p:sp>
        <p:nvSpPr>
          <p:cNvPr id="5" name="TextBox 4">
            <a:extLst>
              <a:ext uri="{FF2B5EF4-FFF2-40B4-BE49-F238E27FC236}">
                <a16:creationId xmlns:a16="http://schemas.microsoft.com/office/drawing/2014/main" id="{2E74767B-5ACC-40F7-9754-35BD3FC38F69}"/>
              </a:ext>
            </a:extLst>
          </p:cNvPr>
          <p:cNvSpPr txBox="1"/>
          <p:nvPr userDrawn="1"/>
        </p:nvSpPr>
        <p:spPr>
          <a:xfrm>
            <a:off x="2615645" y="1760690"/>
            <a:ext cx="6380922" cy="1908215"/>
          </a:xfrm>
          <a:prstGeom prst="rect">
            <a:avLst/>
          </a:prstGeom>
          <a:noFill/>
        </p:spPr>
        <p:txBody>
          <a:bodyPr wrap="square" rtlCol="0">
            <a:spAutoFit/>
          </a:bodyPr>
          <a:lstStyle/>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Obtain two ice cubes of similar size.</a:t>
            </a:r>
          </a:p>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Place one ice cube on your metal object, and the other on the plastic object. </a:t>
            </a:r>
          </a:p>
          <a:p>
            <a:pPr marL="285750" indent="-285750" defTabSz="1005840">
              <a:spcAft>
                <a:spcPts val="600"/>
              </a:spcAft>
              <a:buFont typeface="Arial" panose="020B0604020202020204" pitchFamily="34" charset="0"/>
              <a:buChar char="•"/>
            </a:pPr>
            <a:r>
              <a:rPr lang="en-US" sz="1400" dirty="0">
                <a:solidFill>
                  <a:prstClr val="black"/>
                </a:solidFill>
                <a:latin typeface="Verdana" panose="020B0604030504040204" pitchFamily="34" charset="0"/>
                <a:ea typeface="Verdana" panose="020B0604030504040204" pitchFamily="34" charset="0"/>
              </a:rPr>
              <a:t>Use a timer to record how fast it takes for each ice cube to melt.</a:t>
            </a:r>
          </a:p>
          <a:p>
            <a:pPr marL="285750" indent="-285750" defTabSz="1005840">
              <a:spcAft>
                <a:spcPts val="600"/>
              </a:spcAft>
              <a:buFont typeface="Arial" panose="020B0604020202020204" pitchFamily="34" charset="0"/>
              <a:buChar char="•"/>
            </a:pPr>
            <a:endParaRPr lang="en-US" sz="1400" dirty="0">
              <a:solidFill>
                <a:prstClr val="black"/>
              </a:solidFill>
              <a:latin typeface="Verdana" panose="020B0604030504040204" pitchFamily="34" charset="0"/>
              <a:ea typeface="Verdana" panose="020B0604030504040204" pitchFamily="34" charset="0"/>
            </a:endParaRPr>
          </a:p>
          <a:p>
            <a:pPr marL="342900" indent="-342900" defTabSz="1005840">
              <a:spcAft>
                <a:spcPts val="600"/>
              </a:spcAft>
              <a:buFont typeface="+mj-lt"/>
              <a:buAutoNum type="arabicPeriod"/>
            </a:pPr>
            <a:r>
              <a:rPr lang="en-US" sz="1400" dirty="0">
                <a:solidFill>
                  <a:prstClr val="black"/>
                </a:solidFill>
                <a:latin typeface="Verdana" panose="020B0604030504040204" pitchFamily="34" charset="0"/>
                <a:ea typeface="Verdana" panose="020B0604030504040204" pitchFamily="34" charset="0"/>
              </a:rPr>
              <a:t>Which ice cube melted faster? Explain why you think you got the results you did.</a:t>
            </a:r>
          </a:p>
        </p:txBody>
      </p:sp>
      <p:sp>
        <p:nvSpPr>
          <p:cNvPr id="6" name="TextBox 5">
            <a:extLst>
              <a:ext uri="{FF2B5EF4-FFF2-40B4-BE49-F238E27FC236}">
                <a16:creationId xmlns:a16="http://schemas.microsoft.com/office/drawing/2014/main" id="{8ABA9FA1-D184-47C8-9E21-3E8E8211E7A3}"/>
              </a:ext>
            </a:extLst>
          </p:cNvPr>
          <p:cNvSpPr txBox="1"/>
          <p:nvPr userDrawn="1"/>
        </p:nvSpPr>
        <p:spPr>
          <a:xfrm>
            <a:off x="2615645" y="3754721"/>
            <a:ext cx="5373498" cy="1169551"/>
          </a:xfrm>
          <a:prstGeom prst="rect">
            <a:avLst/>
          </a:prstGeom>
          <a:noFill/>
        </p:spPr>
        <p:txBody>
          <a:bodyPr wrap="square" rtlCol="0">
            <a:spAutoFit/>
          </a:bodyPr>
          <a:lstStyle/>
          <a:p>
            <a:pPr defTabSz="1005840"/>
            <a:r>
              <a:rPr lang="en-US" sz="1400" dirty="0">
                <a:solidFill>
                  <a:prstClr val="black"/>
                </a:solidFill>
                <a:latin typeface="Verdana" panose="020B0604030504040204" pitchFamily="34" charset="0"/>
                <a:ea typeface="Verdana" panose="020B0604030504040204" pitchFamily="34" charset="0"/>
              </a:rPr>
              <a:t>When two objects are in direct contact with each other (touching), heat is able to transfer.  This is called </a:t>
            </a:r>
            <a:r>
              <a:rPr lang="en-US" sz="1400" b="1" dirty="0">
                <a:solidFill>
                  <a:prstClr val="black"/>
                </a:solidFill>
                <a:latin typeface="Verdana" panose="020B0604030504040204" pitchFamily="34" charset="0"/>
                <a:ea typeface="Verdana" panose="020B0604030504040204" pitchFamily="34" charset="0"/>
              </a:rPr>
              <a:t>conduction</a:t>
            </a:r>
            <a:r>
              <a:rPr lang="en-US" sz="1400" dirty="0">
                <a:solidFill>
                  <a:prstClr val="black"/>
                </a:solidFill>
                <a:latin typeface="Verdana" panose="020B0604030504040204" pitchFamily="34" charset="0"/>
                <a:ea typeface="Verdana" panose="020B0604030504040204" pitchFamily="34" charset="0"/>
              </a:rPr>
              <a:t>. </a:t>
            </a:r>
          </a:p>
          <a:p>
            <a:pPr defTabSz="1005840"/>
            <a:endParaRPr lang="en-US" sz="1400" dirty="0">
              <a:solidFill>
                <a:prstClr val="black"/>
              </a:solidFill>
              <a:latin typeface="Verdana" panose="020B0604030504040204" pitchFamily="34" charset="0"/>
              <a:ea typeface="Verdana" panose="020B0604030504040204" pitchFamily="34" charset="0"/>
            </a:endParaRPr>
          </a:p>
          <a:p>
            <a:pPr marL="0" indent="-342900" defTabSz="1005840">
              <a:buFont typeface="+mj-lt"/>
              <a:buAutoNum type="arabicPeriod" startAt="2"/>
            </a:pPr>
            <a:r>
              <a:rPr lang="en-US" sz="1400" dirty="0">
                <a:solidFill>
                  <a:prstClr val="black"/>
                </a:solidFill>
                <a:latin typeface="Verdana" panose="020B0604030504040204" pitchFamily="34" charset="0"/>
                <a:ea typeface="Verdana" panose="020B0604030504040204" pitchFamily="34" charset="0"/>
              </a:rPr>
              <a:t>What are two other examples of conduction?</a:t>
            </a:r>
          </a:p>
        </p:txBody>
      </p:sp>
      <p:sp>
        <p:nvSpPr>
          <p:cNvPr id="7" name="Rectangle 6">
            <a:extLst>
              <a:ext uri="{FF2B5EF4-FFF2-40B4-BE49-F238E27FC236}">
                <a16:creationId xmlns:a16="http://schemas.microsoft.com/office/drawing/2014/main" id="{630935DE-E486-47B4-B4AC-3ACB9FB1D7CF}"/>
              </a:ext>
            </a:extLst>
          </p:cNvPr>
          <p:cNvSpPr/>
          <p:nvPr userDrawn="1"/>
        </p:nvSpPr>
        <p:spPr>
          <a:xfrm>
            <a:off x="248478" y="2921000"/>
            <a:ext cx="2017644" cy="1994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 name="TextBox 7">
            <a:extLst>
              <a:ext uri="{FF2B5EF4-FFF2-40B4-BE49-F238E27FC236}">
                <a16:creationId xmlns:a16="http://schemas.microsoft.com/office/drawing/2014/main" id="{7C8F9A39-EBEC-4407-8C66-EA537D517F8C}"/>
              </a:ext>
            </a:extLst>
          </p:cNvPr>
          <p:cNvSpPr txBox="1"/>
          <p:nvPr userDrawn="1"/>
        </p:nvSpPr>
        <p:spPr>
          <a:xfrm>
            <a:off x="0" y="2585557"/>
            <a:ext cx="1484702" cy="2185214"/>
          </a:xfrm>
          <a:prstGeom prst="rect">
            <a:avLst/>
          </a:prstGeom>
          <a:noFill/>
        </p:spPr>
        <p:txBody>
          <a:bodyPr wrap="none" rtlCol="0">
            <a:spAutoFit/>
          </a:bodyPr>
          <a:lstStyle/>
          <a:p>
            <a:pPr>
              <a:spcAft>
                <a:spcPts val="600"/>
              </a:spcAft>
            </a:pPr>
            <a:r>
              <a:rPr lang="en-US" sz="1200" b="1" dirty="0">
                <a:latin typeface="Verdana" panose="020B0604030504040204" pitchFamily="34" charset="0"/>
                <a:ea typeface="Verdana" panose="020B0604030504040204" pitchFamily="34" charset="0"/>
                <a:cs typeface="Verdana" panose="020B0604030504040204" pitchFamily="34" charset="0"/>
              </a:rPr>
              <a:t>Your</a:t>
            </a:r>
            <a:r>
              <a:rPr lang="en-US"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Answers</a:t>
            </a:r>
            <a:r>
              <a:rPr lang="en-US" sz="1200" dirty="0">
                <a:latin typeface="Verdana" panose="020B0604030504040204" pitchFamily="34" charset="0"/>
                <a:ea typeface="Verdana" panose="020B0604030504040204" pitchFamily="34" charset="0"/>
                <a:cs typeface="Verdana" panose="020B0604030504040204" pitchFamily="34" charset="0"/>
              </a:rPr>
              <a:t>:</a:t>
            </a:r>
          </a:p>
          <a:p>
            <a:pPr>
              <a:spcAft>
                <a:spcPts val="600"/>
              </a:spcAft>
            </a:pPr>
            <a:r>
              <a:rPr lang="en-US" sz="1200" dirty="0">
                <a:latin typeface="Verdana" panose="020B0604030504040204" pitchFamily="34" charset="0"/>
                <a:ea typeface="Verdana" panose="020B0604030504040204" pitchFamily="34" charset="0"/>
                <a:cs typeface="Verdana" panose="020B0604030504040204" pitchFamily="34" charset="0"/>
              </a:rPr>
              <a:t>1.</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2.</a:t>
            </a:r>
          </a:p>
          <a:p>
            <a:endParaRPr lang="en-US" sz="1200" dirty="0">
              <a:latin typeface="Georgia" panose="02040502050405020303" pitchFamily="18" charset="0"/>
            </a:endParaRPr>
          </a:p>
          <a:p>
            <a:endParaRPr lang="en-US" sz="1200" dirty="0">
              <a:latin typeface="Georgia" panose="02040502050405020303" pitchFamily="18" charset="0"/>
            </a:endParaRPr>
          </a:p>
        </p:txBody>
      </p:sp>
      <p:pic>
        <p:nvPicPr>
          <p:cNvPr id="9" name="Picture 8" descr="A picture containing tableware, indoor, sitting, table&#10;&#10;Description automatically generated">
            <a:extLst>
              <a:ext uri="{FF2B5EF4-FFF2-40B4-BE49-F238E27FC236}">
                <a16:creationId xmlns:a16="http://schemas.microsoft.com/office/drawing/2014/main" id="{4EF8D49B-65C0-41E8-88A0-43EB91A5155F}"/>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3755"/>
                    </a14:imgEffect>
                    <a14:imgEffect>
                      <a14:saturation sat="0"/>
                    </a14:imgEffect>
                  </a14:imgLayer>
                </a14:imgProps>
              </a:ext>
              <a:ext uri="{28A0092B-C50C-407E-A947-70E740481C1C}">
                <a14:useLocalDpi xmlns:a14="http://schemas.microsoft.com/office/drawing/2010/main" val="0"/>
              </a:ext>
            </a:extLst>
          </a:blip>
          <a:stretch>
            <a:fillRect/>
          </a:stretch>
        </p:blipFill>
        <p:spPr>
          <a:xfrm>
            <a:off x="6332440" y="614608"/>
            <a:ext cx="1656703" cy="949843"/>
          </a:xfrm>
          <a:prstGeom prst="rect">
            <a:avLst/>
          </a:prstGeom>
        </p:spPr>
      </p:pic>
      <p:pic>
        <p:nvPicPr>
          <p:cNvPr id="11" name="Picture 10" descr="A picture containing tableware, indoor, sitting, table&#10;&#10;Description automatically generated">
            <a:extLst>
              <a:ext uri="{FF2B5EF4-FFF2-40B4-BE49-F238E27FC236}">
                <a16:creationId xmlns:a16="http://schemas.microsoft.com/office/drawing/2014/main" id="{38827CAC-028F-437F-9DBE-759B2732DB65}"/>
              </a:ext>
            </a:extLst>
          </p:cNvPr>
          <p:cNvPicPr>
            <a:picLocks noChangeAspect="1"/>
          </p:cNvPicPr>
          <p:nvPr userDrawn="1"/>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606209" y="614607"/>
            <a:ext cx="1656703" cy="949843"/>
          </a:xfrm>
          <a:prstGeom prst="rect">
            <a:avLst/>
          </a:prstGeom>
        </p:spPr>
      </p:pic>
      <p:pic>
        <p:nvPicPr>
          <p:cNvPr id="12" name="Picture 11" descr="A picture containing food&#10;&#10;Description automatically generated">
            <a:extLst>
              <a:ext uri="{FF2B5EF4-FFF2-40B4-BE49-F238E27FC236}">
                <a16:creationId xmlns:a16="http://schemas.microsoft.com/office/drawing/2014/main" id="{F5F39153-1CE8-4874-9D54-0B739EEAA39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72000" y="810848"/>
            <a:ext cx="685423" cy="68542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id="{AEE83999-C98E-44C3-A908-08DA5AB7C5E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03720" y="879027"/>
            <a:ext cx="685423" cy="685423"/>
          </a:xfrm>
          <a:prstGeom prst="rect">
            <a:avLst/>
          </a:prstGeom>
        </p:spPr>
      </p:pic>
      <p:sp>
        <p:nvSpPr>
          <p:cNvPr id="19" name="TextBox 18">
            <a:extLst>
              <a:ext uri="{FF2B5EF4-FFF2-40B4-BE49-F238E27FC236}">
                <a16:creationId xmlns:a16="http://schemas.microsoft.com/office/drawing/2014/main" id="{594A093C-4206-4D0F-9CD0-8817A52A34E9}"/>
              </a:ext>
            </a:extLst>
          </p:cNvPr>
          <p:cNvSpPr txBox="1"/>
          <p:nvPr userDrawn="1"/>
        </p:nvSpPr>
        <p:spPr>
          <a:xfrm>
            <a:off x="3399572" y="1187369"/>
            <a:ext cx="1373577" cy="307777"/>
          </a:xfrm>
          <a:prstGeom prst="rect">
            <a:avLst/>
          </a:prstGeom>
          <a:noFill/>
        </p:spPr>
        <p:txBody>
          <a:bodyPr wrap="square" rtlCol="0">
            <a:spAutoFit/>
          </a:bodyPr>
          <a:lstStyle/>
          <a:p>
            <a:r>
              <a:rPr lang="en-US" sz="1400" dirty="0"/>
              <a:t>Metal Spoon</a:t>
            </a:r>
          </a:p>
        </p:txBody>
      </p:sp>
      <p:sp>
        <p:nvSpPr>
          <p:cNvPr id="35" name="TextBox 34">
            <a:extLst>
              <a:ext uri="{FF2B5EF4-FFF2-40B4-BE49-F238E27FC236}">
                <a16:creationId xmlns:a16="http://schemas.microsoft.com/office/drawing/2014/main" id="{B52F2A2E-CCB7-47F7-AE87-3945BC59DE42}"/>
              </a:ext>
            </a:extLst>
          </p:cNvPr>
          <p:cNvSpPr txBox="1"/>
          <p:nvPr userDrawn="1"/>
        </p:nvSpPr>
        <p:spPr>
          <a:xfrm>
            <a:off x="6131292" y="1187369"/>
            <a:ext cx="1373577" cy="307777"/>
          </a:xfrm>
          <a:prstGeom prst="rect">
            <a:avLst/>
          </a:prstGeom>
          <a:noFill/>
        </p:spPr>
        <p:txBody>
          <a:bodyPr wrap="square" rtlCol="0">
            <a:spAutoFit/>
          </a:bodyPr>
          <a:lstStyle/>
          <a:p>
            <a:r>
              <a:rPr lang="en-US" sz="1400" dirty="0"/>
              <a:t>Plastic Spoon</a:t>
            </a:r>
          </a:p>
        </p:txBody>
      </p:sp>
      <p:sp>
        <p:nvSpPr>
          <p:cNvPr id="37" name="TextBox 36">
            <a:extLst>
              <a:ext uri="{FF2B5EF4-FFF2-40B4-BE49-F238E27FC236}">
                <a16:creationId xmlns:a16="http://schemas.microsoft.com/office/drawing/2014/main" id="{B31544B5-5EAB-41CB-B3A8-625A292001B4}"/>
              </a:ext>
            </a:extLst>
          </p:cNvPr>
          <p:cNvSpPr txBox="1"/>
          <p:nvPr userDrawn="1"/>
        </p:nvSpPr>
        <p:spPr>
          <a:xfrm>
            <a:off x="68889" y="155206"/>
            <a:ext cx="2331719" cy="2600712"/>
          </a:xfrm>
          <a:prstGeom prst="rect">
            <a:avLst/>
          </a:prstGeom>
          <a:noFill/>
        </p:spPr>
        <p:txBody>
          <a:bodyPr wrap="square" rtlCol="0">
            <a:spAutoFit/>
          </a:bodyPr>
          <a:lstStyle/>
          <a:p>
            <a:pPr>
              <a:spcAft>
                <a:spcPts val="600"/>
              </a:spcAft>
            </a:pPr>
            <a:r>
              <a:rPr lang="en-US" sz="1400" dirty="0"/>
              <a:t>For this activity you will need the following supplies:</a:t>
            </a:r>
          </a:p>
          <a:p>
            <a:pPr marL="285750" indent="-285750">
              <a:spcAft>
                <a:spcPts val="0"/>
              </a:spcAft>
              <a:buFont typeface="Wingdings" pitchFamily="2" charset="2"/>
              <a:buChar char="Ø"/>
            </a:pPr>
            <a:r>
              <a:rPr lang="en-US" sz="1300" dirty="0"/>
              <a:t>2 Ice cubes</a:t>
            </a:r>
          </a:p>
          <a:p>
            <a:pPr marL="285750" indent="-285750">
              <a:spcAft>
                <a:spcPts val="0"/>
              </a:spcAft>
              <a:buFont typeface="Wingdings" pitchFamily="2" charset="2"/>
              <a:buChar char="Ø"/>
            </a:pPr>
            <a:r>
              <a:rPr lang="en-US" sz="1300" dirty="0"/>
              <a:t>Something Metal </a:t>
            </a:r>
          </a:p>
          <a:p>
            <a:pPr marL="457200" lvl="1" indent="-228600">
              <a:spcAft>
                <a:spcPts val="0"/>
              </a:spcAft>
              <a:buFont typeface="Arial" panose="020B0604020202020204" pitchFamily="34" charset="0"/>
              <a:buChar char="•"/>
            </a:pPr>
            <a:r>
              <a:rPr lang="en-US" sz="1300" dirty="0"/>
              <a:t>A spoon or aluminum pan will work well</a:t>
            </a:r>
          </a:p>
          <a:p>
            <a:pPr marL="285750" indent="-285750">
              <a:spcAft>
                <a:spcPts val="0"/>
              </a:spcAft>
              <a:buFont typeface="Wingdings" pitchFamily="2" charset="2"/>
              <a:buChar char="Ø"/>
            </a:pPr>
            <a:r>
              <a:rPr lang="en-US" sz="1300" dirty="0"/>
              <a:t>Something plastic</a:t>
            </a:r>
          </a:p>
          <a:p>
            <a:pPr marL="457200" lvl="1" indent="-228600">
              <a:spcAft>
                <a:spcPts val="0"/>
              </a:spcAft>
              <a:buFont typeface="Arial" panose="020B0604020202020204" pitchFamily="34" charset="0"/>
              <a:buChar char="•"/>
            </a:pPr>
            <a:r>
              <a:rPr lang="en-US" sz="1300" dirty="0"/>
              <a:t>A spoon or plastic container will work </a:t>
            </a:r>
          </a:p>
          <a:p>
            <a:pPr marL="285750" lvl="0" indent="-285750">
              <a:spcAft>
                <a:spcPts val="0"/>
              </a:spcAft>
              <a:buFont typeface="Wingdings" pitchFamily="2" charset="2"/>
              <a:buChar char="Ø"/>
            </a:pPr>
            <a:r>
              <a:rPr lang="en-US" sz="1300" dirty="0"/>
              <a:t>Something to keep time</a:t>
            </a:r>
          </a:p>
          <a:p>
            <a:pPr marL="457200" lvl="1" indent="-228600">
              <a:spcAft>
                <a:spcPts val="0"/>
              </a:spcAft>
              <a:buFont typeface="Arial" panose="020B0604020202020204" pitchFamily="34" charset="0"/>
              <a:buChar char="•"/>
            </a:pPr>
            <a:r>
              <a:rPr lang="en-US" sz="1300" dirty="0"/>
              <a:t>A stopwatch or kitchen timer will work</a:t>
            </a:r>
          </a:p>
        </p:txBody>
      </p:sp>
    </p:spTree>
    <p:extLst>
      <p:ext uri="{BB962C8B-B14F-4D97-AF65-F5344CB8AC3E}">
        <p14:creationId xmlns:p14="http://schemas.microsoft.com/office/powerpoint/2010/main" val="1691766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theme" Target="../theme/theme1.xml"/><Relationship Id="rId9" Type="http://schemas.openxmlformats.org/officeDocument/2006/relationships/image" Target="../media/image5.sv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3.xml"/><Relationship Id="rId7" Type="http://schemas.openxmlformats.org/officeDocument/2006/relationships/image" Target="../media/image10.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11.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12.xml"/><Relationship Id="rId1" Type="http://schemas.openxmlformats.org/officeDocument/2006/relationships/slideLayout" Target="../slideLayouts/slideLayout26.xml"/><Relationship Id="rId4" Type="http://schemas.openxmlformats.org/officeDocument/2006/relationships/image" Target="../media/image11.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6.xml"/><Relationship Id="rId4"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room filled with furniture and a tv&#10;&#10;Description automatically generated">
            <a:extLst>
              <a:ext uri="{FF2B5EF4-FFF2-40B4-BE49-F238E27FC236}">
                <a16:creationId xmlns:a16="http://schemas.microsoft.com/office/drawing/2014/main" id="{FA89B865-0EF6-4FF5-9801-003FE29D8EA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28" name="Picture 27" descr="A view of a city at sunset&#10;&#10;Description automatically generated">
            <a:extLst>
              <a:ext uri="{FF2B5EF4-FFF2-40B4-BE49-F238E27FC236}">
                <a16:creationId xmlns:a16="http://schemas.microsoft.com/office/drawing/2014/main" id="{37C5E802-E7ED-4488-B284-56EE3C65679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a:off x="3182975" y="1669090"/>
            <a:ext cx="546187" cy="406201"/>
          </a:xfrm>
          <a:prstGeom prst="rect">
            <a:avLst/>
          </a:prstGeom>
        </p:spPr>
      </p:pic>
      <p:pic>
        <p:nvPicPr>
          <p:cNvPr id="30" name="Picture 29" descr="A view of a city at sunset&#10;&#10;Description automatically generated">
            <a:extLst>
              <a:ext uri="{FF2B5EF4-FFF2-40B4-BE49-F238E27FC236}">
                <a16:creationId xmlns:a16="http://schemas.microsoft.com/office/drawing/2014/main" id="{85020A50-D04D-4D14-BEF8-2F920E7AE8B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19574">
            <a:off x="954987" y="1904146"/>
            <a:ext cx="616552" cy="483379"/>
          </a:xfrm>
          <a:prstGeom prst="rect">
            <a:avLst/>
          </a:prstGeom>
        </p:spPr>
      </p:pic>
      <p:pic>
        <p:nvPicPr>
          <p:cNvPr id="31" name="Picture 30" descr="A view of a city at sunset&#10;&#10;Description automatically generated">
            <a:extLst>
              <a:ext uri="{FF2B5EF4-FFF2-40B4-BE49-F238E27FC236}">
                <a16:creationId xmlns:a16="http://schemas.microsoft.com/office/drawing/2014/main" id="{0DECDE56-9A4D-4BA3-BCB5-B594EF08FDD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39823">
            <a:off x="1683043" y="1902247"/>
            <a:ext cx="616552" cy="483379"/>
          </a:xfrm>
          <a:prstGeom prst="rect">
            <a:avLst/>
          </a:prstGeom>
        </p:spPr>
      </p:pic>
      <p:pic>
        <p:nvPicPr>
          <p:cNvPr id="33" name="Picture 32" descr="A view of a city at sunset&#10;&#10;Description automatically generated">
            <a:extLst>
              <a:ext uri="{FF2B5EF4-FFF2-40B4-BE49-F238E27FC236}">
                <a16:creationId xmlns:a16="http://schemas.microsoft.com/office/drawing/2014/main" id="{39030FD3-4A0F-47D4-AB12-F73287E3A8B0}"/>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360000">
            <a:off x="494916" y="2748870"/>
            <a:ext cx="877824" cy="621792"/>
          </a:xfrm>
          <a:prstGeom prst="rect">
            <a:avLst/>
          </a:prstGeom>
        </p:spPr>
      </p:pic>
      <p:pic>
        <p:nvPicPr>
          <p:cNvPr id="34" name="Picture 33" descr="A view of a city at sunset&#10;&#10;Description automatically generated">
            <a:extLst>
              <a:ext uri="{FF2B5EF4-FFF2-40B4-BE49-F238E27FC236}">
                <a16:creationId xmlns:a16="http://schemas.microsoft.com/office/drawing/2014/main" id="{A2C4B320-A8FB-4A2C-AA3A-44309BEBC311}"/>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420000">
            <a:off x="1496804" y="2742514"/>
            <a:ext cx="832104" cy="621792"/>
          </a:xfrm>
          <a:prstGeom prst="rect">
            <a:avLst/>
          </a:prstGeom>
        </p:spPr>
      </p:pic>
      <p:pic>
        <p:nvPicPr>
          <p:cNvPr id="36" name="Picture 35" descr="A view of a city at sunset&#10;&#10;Description automatically generated">
            <a:extLst>
              <a:ext uri="{FF2B5EF4-FFF2-40B4-BE49-F238E27FC236}">
                <a16:creationId xmlns:a16="http://schemas.microsoft.com/office/drawing/2014/main" id="{AFA68622-0171-4F53-A5CA-20E2B235097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720000">
            <a:off x="4633242" y="1894296"/>
            <a:ext cx="616552" cy="483379"/>
          </a:xfrm>
          <a:prstGeom prst="rect">
            <a:avLst/>
          </a:prstGeom>
        </p:spPr>
      </p:pic>
      <p:pic>
        <p:nvPicPr>
          <p:cNvPr id="38" name="Picture 37" descr="A view of a city at sunset&#10;&#10;Description automatically generated">
            <a:extLst>
              <a:ext uri="{FF2B5EF4-FFF2-40B4-BE49-F238E27FC236}">
                <a16:creationId xmlns:a16="http://schemas.microsoft.com/office/drawing/2014/main" id="{EC4354A7-BE0F-4608-8073-C6B311B50738}"/>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720000">
            <a:off x="5356575" y="1893752"/>
            <a:ext cx="621792" cy="483379"/>
          </a:xfrm>
          <a:prstGeom prst="rect">
            <a:avLst/>
          </a:prstGeom>
        </p:spPr>
      </p:pic>
      <p:pic>
        <p:nvPicPr>
          <p:cNvPr id="39" name="Picture 38" descr="A view of a city at sunset&#10;&#10;Description automatically generated">
            <a:extLst>
              <a:ext uri="{FF2B5EF4-FFF2-40B4-BE49-F238E27FC236}">
                <a16:creationId xmlns:a16="http://schemas.microsoft.com/office/drawing/2014/main" id="{70923AD8-A557-44E6-8CD1-299651A19685}"/>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840000">
            <a:off x="4651809" y="2742658"/>
            <a:ext cx="841248" cy="630936"/>
          </a:xfrm>
          <a:prstGeom prst="rect">
            <a:avLst/>
          </a:prstGeom>
        </p:spPr>
      </p:pic>
      <p:pic>
        <p:nvPicPr>
          <p:cNvPr id="43" name="Picture 42" descr="A view of a city at sunset&#10;&#10;Description automatically generated">
            <a:extLst>
              <a:ext uri="{FF2B5EF4-FFF2-40B4-BE49-F238E27FC236}">
                <a16:creationId xmlns:a16="http://schemas.microsoft.com/office/drawing/2014/main" id="{2985A83F-9B4B-4868-8E4F-352ECAD98563}"/>
              </a:ext>
            </a:extLst>
          </p:cNvPr>
          <p:cNvPicPr>
            <a:picLocks/>
          </p:cNvPicPr>
          <p:nvPr userDrawn="1"/>
        </p:nvPicPr>
        <p:blipFill rotWithShape="1">
          <a:blip r:embed="rId6">
            <a:extLst>
              <a:ext uri="{28A0092B-C50C-407E-A947-70E740481C1C}">
                <a14:useLocalDpi xmlns:a14="http://schemas.microsoft.com/office/drawing/2010/main" val="0"/>
              </a:ext>
            </a:extLst>
          </a:blip>
          <a:srcRect l="16516" t="15387" r="20732"/>
          <a:stretch/>
        </p:blipFill>
        <p:spPr>
          <a:xfrm rot="21840000">
            <a:off x="5625557" y="2749406"/>
            <a:ext cx="877824" cy="621792"/>
          </a:xfrm>
          <a:prstGeom prst="rect">
            <a:avLst/>
          </a:prstGeom>
        </p:spPr>
      </p:pic>
      <p:sp>
        <p:nvSpPr>
          <p:cNvPr id="106" name="TextBox 105">
            <a:extLst>
              <a:ext uri="{FF2B5EF4-FFF2-40B4-BE49-F238E27FC236}">
                <a16:creationId xmlns:a16="http://schemas.microsoft.com/office/drawing/2014/main" id="{6F50BBDB-E035-4DD5-9F03-A99F97EF3761}"/>
              </a:ext>
            </a:extLst>
          </p:cNvPr>
          <p:cNvSpPr txBox="1"/>
          <p:nvPr userDrawn="1"/>
        </p:nvSpPr>
        <p:spPr>
          <a:xfrm>
            <a:off x="6941127" y="4934877"/>
            <a:ext cx="2016757" cy="215444"/>
          </a:xfrm>
          <a:prstGeom prst="rect">
            <a:avLst/>
          </a:prstGeom>
          <a:noFill/>
        </p:spPr>
        <p:txBody>
          <a:bodyPr wrap="square" rtlCol="0">
            <a:spAutoFit/>
          </a:bodyPr>
          <a:lstStyle/>
          <a:p>
            <a:pPr algn="ctr"/>
            <a:r>
              <a:rPr lang="en-US" sz="800" dirty="0">
                <a:solidFill>
                  <a:schemeClr val="bg1">
                    <a:lumMod val="50000"/>
                  </a:schemeClr>
                </a:solidFill>
                <a:latin typeface="Verdana" panose="020B0604030504040204" pitchFamily="34" charset="0"/>
                <a:ea typeface="Verdana" panose="020B0604030504040204" pitchFamily="34" charset="0"/>
              </a:rPr>
              <a:t>Version 8/20 © Kesler Science, LLC</a:t>
            </a:r>
          </a:p>
        </p:txBody>
      </p:sp>
      <p:pic>
        <p:nvPicPr>
          <p:cNvPr id="107" name="Picture 106" descr="A close up of a logo&#10;&#10;Description automatically generated">
            <a:extLst>
              <a:ext uri="{FF2B5EF4-FFF2-40B4-BE49-F238E27FC236}">
                <a16:creationId xmlns:a16="http://schemas.microsoft.com/office/drawing/2014/main" id="{20C0D8F0-9B96-4151-AE0F-9A58277F2D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730117" y="416510"/>
            <a:ext cx="1383912" cy="597460"/>
          </a:xfrm>
          <a:prstGeom prst="rect">
            <a:avLst/>
          </a:prstGeom>
        </p:spPr>
      </p:pic>
      <p:sp>
        <p:nvSpPr>
          <p:cNvPr id="108" name="TextBox 107">
            <a:extLst>
              <a:ext uri="{FF2B5EF4-FFF2-40B4-BE49-F238E27FC236}">
                <a16:creationId xmlns:a16="http://schemas.microsoft.com/office/drawing/2014/main" id="{8C83919F-57D3-4242-83B1-8022FBAC80C8}"/>
              </a:ext>
            </a:extLst>
          </p:cNvPr>
          <p:cNvSpPr txBox="1"/>
          <p:nvPr userDrawn="1"/>
        </p:nvSpPr>
        <p:spPr>
          <a:xfrm>
            <a:off x="2629054" y="617912"/>
            <a:ext cx="1586038" cy="1028423"/>
          </a:xfrm>
          <a:prstGeom prst="rect">
            <a:avLst/>
          </a:prstGeom>
          <a:noFill/>
        </p:spPr>
        <p:txBody>
          <a:bodyPr wrap="square" rtlCol="0">
            <a:spAutoFit/>
          </a:bodyPr>
          <a:lstStyle/>
          <a:p>
            <a:pPr algn="ctr">
              <a:lnSpc>
                <a:spcPct val="150000"/>
              </a:lnSpc>
            </a:pPr>
            <a:r>
              <a:rPr lang="en-US" sz="1400" b="1" dirty="0">
                <a:latin typeface="Janda Safe and Sound" panose="02000503000000020004" pitchFamily="2" charset="0"/>
              </a:rPr>
              <a:t>Conduction, Convection, and Radiation</a:t>
            </a:r>
          </a:p>
        </p:txBody>
      </p:sp>
      <p:sp>
        <p:nvSpPr>
          <p:cNvPr id="109" name="TextBox 108">
            <a:extLst>
              <a:ext uri="{FF2B5EF4-FFF2-40B4-BE49-F238E27FC236}">
                <a16:creationId xmlns:a16="http://schemas.microsoft.com/office/drawing/2014/main" id="{7ECCE9BB-B2F4-4E3D-8AFD-BF0DEEB71A5F}"/>
              </a:ext>
            </a:extLst>
          </p:cNvPr>
          <p:cNvSpPr txBox="1"/>
          <p:nvPr userDrawn="1"/>
        </p:nvSpPr>
        <p:spPr>
          <a:xfrm>
            <a:off x="7016691" y="178017"/>
            <a:ext cx="1930821" cy="1908215"/>
          </a:xfrm>
          <a:prstGeom prst="rect">
            <a:avLst/>
          </a:prstGeom>
          <a:noFill/>
        </p:spPr>
        <p:txBody>
          <a:bodyPr wrap="square" rtlCol="0">
            <a:spAutoFit/>
          </a:bodyPr>
          <a:lstStyle/>
          <a:p>
            <a:pPr marL="0" indent="0">
              <a:spcAft>
                <a:spcPts val="600"/>
              </a:spcAft>
              <a:buSzPct val="200000"/>
              <a:buFont typeface="Arial" panose="020B0604020202020204" pitchFamily="34" charset="0"/>
              <a:buNone/>
            </a:pPr>
            <a:r>
              <a:rPr lang="en-US" sz="1200" dirty="0">
                <a:latin typeface="Verdana" panose="020B0604030504040204" pitchFamily="34" charset="0"/>
                <a:ea typeface="Verdana" panose="020B0604030504040204" pitchFamily="34" charset="0"/>
              </a:rPr>
              <a:t>The screens are links you can click to work on that station.</a:t>
            </a:r>
          </a:p>
          <a:p>
            <a:pPr marL="0" indent="0">
              <a:spcAft>
                <a:spcPts val="600"/>
              </a:spcAft>
              <a:buSzPct val="200000"/>
              <a:buFont typeface="Arial" panose="020B0604020202020204" pitchFamily="34" charset="0"/>
              <a:buNone/>
            </a:pPr>
            <a:r>
              <a:rPr lang="en-US" sz="1200" dirty="0">
                <a:latin typeface="Verdana" panose="020B0604030504040204" pitchFamily="34" charset="0"/>
                <a:ea typeface="Verdana" panose="020B0604030504040204" pitchFamily="34" charset="0"/>
              </a:rPr>
              <a:t>When you are done, save and come back to this Lab Room.</a:t>
            </a:r>
          </a:p>
          <a:p>
            <a:pPr marL="0" indent="0">
              <a:spcAft>
                <a:spcPts val="600"/>
              </a:spcAft>
              <a:buSzPct val="200000"/>
              <a:buFont typeface="Arial" panose="020B0604020202020204" pitchFamily="34" charset="0"/>
              <a:buNone/>
            </a:pPr>
            <a:r>
              <a:rPr lang="en-US" sz="1200" dirty="0">
                <a:latin typeface="Verdana" panose="020B0604030504040204" pitchFamily="34" charset="0"/>
                <a:ea typeface="Verdana" panose="020B0604030504040204" pitchFamily="34" charset="0"/>
              </a:rPr>
              <a:t>As you finish, drag the checkmarks to the checklist below.</a:t>
            </a:r>
          </a:p>
        </p:txBody>
      </p:sp>
      <p:grpSp>
        <p:nvGrpSpPr>
          <p:cNvPr id="110" name="Group 109">
            <a:extLst>
              <a:ext uri="{FF2B5EF4-FFF2-40B4-BE49-F238E27FC236}">
                <a16:creationId xmlns:a16="http://schemas.microsoft.com/office/drawing/2014/main" id="{08AC3A2B-65C0-4D87-ACA7-321232465391}"/>
              </a:ext>
            </a:extLst>
          </p:cNvPr>
          <p:cNvGrpSpPr/>
          <p:nvPr userDrawn="1"/>
        </p:nvGrpSpPr>
        <p:grpSpPr>
          <a:xfrm>
            <a:off x="7226998" y="1823854"/>
            <a:ext cx="2102573" cy="3141629"/>
            <a:chOff x="7348727" y="1833901"/>
            <a:chExt cx="2102573" cy="3141629"/>
          </a:xfrm>
        </p:grpSpPr>
        <p:sp>
          <p:nvSpPr>
            <p:cNvPr id="111" name="TextBox 110">
              <a:extLst>
                <a:ext uri="{FF2B5EF4-FFF2-40B4-BE49-F238E27FC236}">
                  <a16:creationId xmlns:a16="http://schemas.microsoft.com/office/drawing/2014/main" id="{4F89A6F3-B4F9-4C8E-9F8F-BE517F024650}"/>
                </a:ext>
              </a:extLst>
            </p:cNvPr>
            <p:cNvSpPr txBox="1"/>
            <p:nvPr userDrawn="1"/>
          </p:nvSpPr>
          <p:spPr>
            <a:xfrm>
              <a:off x="7348727" y="1833901"/>
              <a:ext cx="2102573" cy="3141629"/>
            </a:xfrm>
            <a:prstGeom prst="rect">
              <a:avLst/>
            </a:prstGeom>
            <a:noFill/>
          </p:spPr>
          <p:txBody>
            <a:bodyPr wrap="square" rtlCol="0">
              <a:spAutoFit/>
            </a:bodyPr>
            <a:lstStyle/>
            <a:p>
              <a:pPr marL="227013" indent="0">
                <a:lnSpc>
                  <a:spcPts val="2000"/>
                </a:lnSpc>
              </a:pPr>
              <a:endParaRPr lang="en-US" sz="1200" b="1" dirty="0">
                <a:latin typeface="Georgia" panose="02040502050405020303" pitchFamily="18" charset="0"/>
              </a:endParaRPr>
            </a:p>
            <a:p>
              <a:pPr marL="227013" indent="0">
                <a:lnSpc>
                  <a:spcPts val="2000"/>
                </a:lnSpc>
              </a:pPr>
              <a:r>
                <a:rPr lang="en-US" sz="1200" b="1" dirty="0">
                  <a:latin typeface="Georgia" panose="02040502050405020303" pitchFamily="18" charset="0"/>
                </a:rPr>
                <a:t>Explore It! </a:t>
              </a:r>
            </a:p>
            <a:p>
              <a:pPr marL="227013" indent="0">
                <a:lnSpc>
                  <a:spcPts val="2000"/>
                </a:lnSpc>
              </a:pPr>
              <a:r>
                <a:rPr lang="en-US" sz="1200" b="1" dirty="0">
                  <a:latin typeface="Georgia" panose="02040502050405020303" pitchFamily="18" charset="0"/>
                </a:rPr>
                <a:t>Read It! </a:t>
              </a:r>
            </a:p>
            <a:p>
              <a:pPr marL="227013" indent="0">
                <a:lnSpc>
                  <a:spcPts val="2000"/>
                </a:lnSpc>
              </a:pPr>
              <a:r>
                <a:rPr lang="en-US" sz="1200" b="1" dirty="0">
                  <a:latin typeface="Georgia" panose="02040502050405020303" pitchFamily="18" charset="0"/>
                </a:rPr>
                <a:t>Watch It! </a:t>
              </a: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Research It! </a:t>
              </a:r>
            </a:p>
            <a:p>
              <a:pPr marL="227013" indent="0" algn="l" defTabSz="457200" rtl="0" eaLnBrk="1" latinLnBrk="0" hangingPunct="1">
                <a:lnSpc>
                  <a:spcPts val="2000"/>
                </a:lnSpc>
              </a:pPr>
              <a:endParaRPr lang="en-US" sz="1200" b="1" kern="1200" dirty="0">
                <a:solidFill>
                  <a:schemeClr val="tx1"/>
                </a:solidFill>
                <a:latin typeface="Georgia" panose="02040502050405020303" pitchFamily="18" charset="0"/>
                <a:ea typeface="+mn-ea"/>
                <a:cs typeface="+mn-cs"/>
              </a:endParaRP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Write It! </a:t>
              </a: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Illustrate It!</a:t>
              </a: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Organize It!</a:t>
              </a:r>
            </a:p>
            <a:p>
              <a:pPr marL="227013" indent="0" algn="l" defTabSz="457200" rtl="0" eaLnBrk="1" latinLnBrk="0" hangingPunct="1">
                <a:lnSpc>
                  <a:spcPts val="2000"/>
                </a:lnSpc>
              </a:pPr>
              <a:r>
                <a:rPr lang="en-US" sz="1200" b="1" kern="1200" dirty="0">
                  <a:solidFill>
                    <a:schemeClr val="tx1"/>
                  </a:solidFill>
                  <a:latin typeface="Georgia" panose="02040502050405020303" pitchFamily="18" charset="0"/>
                  <a:ea typeface="+mn-ea"/>
                  <a:cs typeface="+mn-cs"/>
                </a:rPr>
                <a:t>Assess It!</a:t>
              </a:r>
            </a:p>
            <a:p>
              <a:pPr marL="227013" indent="0">
                <a:lnSpc>
                  <a:spcPts val="2000"/>
                </a:lnSpc>
              </a:pPr>
              <a:endParaRPr lang="en-US" sz="1200" b="1" dirty="0">
                <a:latin typeface="Georgia" panose="02040502050405020303" pitchFamily="18" charset="0"/>
              </a:endParaRPr>
            </a:p>
            <a:p>
              <a:pPr marL="227013" indent="0">
                <a:lnSpc>
                  <a:spcPts val="2000"/>
                </a:lnSpc>
              </a:pPr>
              <a:r>
                <a:rPr lang="en-US" sz="1200" b="1" dirty="0">
                  <a:latin typeface="Georgia" panose="02040502050405020303" pitchFamily="18" charset="0"/>
                </a:rPr>
                <a:t>Challenge It!</a:t>
              </a:r>
              <a:endParaRPr lang="en-US" sz="1050" b="1" dirty="0">
                <a:latin typeface="Georgia" panose="02040502050405020303" pitchFamily="18" charset="0"/>
              </a:endParaRPr>
            </a:p>
          </p:txBody>
        </p:sp>
        <p:pic>
          <p:nvPicPr>
            <p:cNvPr id="112" name="Graphic 111" descr="Checkmark">
              <a:extLst>
                <a:ext uri="{FF2B5EF4-FFF2-40B4-BE49-F238E27FC236}">
                  <a16:creationId xmlns:a16="http://schemas.microsoft.com/office/drawing/2014/main" id="{7B93FB88-9120-40CF-BE17-3ABED1C1258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2122098"/>
              <a:ext cx="274320" cy="274320"/>
            </a:xfrm>
            <a:prstGeom prst="rect">
              <a:avLst/>
            </a:prstGeom>
          </p:spPr>
        </p:pic>
        <p:pic>
          <p:nvPicPr>
            <p:cNvPr id="113" name="Graphic 112" descr="Checkmark">
              <a:extLst>
                <a:ext uri="{FF2B5EF4-FFF2-40B4-BE49-F238E27FC236}">
                  <a16:creationId xmlns:a16="http://schemas.microsoft.com/office/drawing/2014/main" id="{813EF4BA-C811-41E1-B829-F8CC3092EC3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2368840"/>
              <a:ext cx="274320" cy="274320"/>
            </a:xfrm>
            <a:prstGeom prst="rect">
              <a:avLst/>
            </a:prstGeom>
          </p:spPr>
        </p:pic>
        <p:pic>
          <p:nvPicPr>
            <p:cNvPr id="114" name="Graphic 113" descr="Checkmark">
              <a:extLst>
                <a:ext uri="{FF2B5EF4-FFF2-40B4-BE49-F238E27FC236}">
                  <a16:creationId xmlns:a16="http://schemas.microsoft.com/office/drawing/2014/main" id="{44063FEE-8CB0-4042-A0C0-C011F4C865E9}"/>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2633000"/>
              <a:ext cx="274320" cy="274320"/>
            </a:xfrm>
            <a:prstGeom prst="rect">
              <a:avLst/>
            </a:prstGeom>
          </p:spPr>
        </p:pic>
        <p:pic>
          <p:nvPicPr>
            <p:cNvPr id="115" name="Graphic 114" descr="Checkmark">
              <a:extLst>
                <a:ext uri="{FF2B5EF4-FFF2-40B4-BE49-F238E27FC236}">
                  <a16:creationId xmlns:a16="http://schemas.microsoft.com/office/drawing/2014/main" id="{2F0486B2-7AEA-4017-B992-82637240778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2888451"/>
              <a:ext cx="274320" cy="274320"/>
            </a:xfrm>
            <a:prstGeom prst="rect">
              <a:avLst/>
            </a:prstGeom>
          </p:spPr>
        </p:pic>
        <p:pic>
          <p:nvPicPr>
            <p:cNvPr id="116" name="Graphic 115" descr="Checkmark">
              <a:extLst>
                <a:ext uri="{FF2B5EF4-FFF2-40B4-BE49-F238E27FC236}">
                  <a16:creationId xmlns:a16="http://schemas.microsoft.com/office/drawing/2014/main" id="{6EBF31FC-B179-408B-BFE9-4ABD56A4191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3400765"/>
              <a:ext cx="274320" cy="274320"/>
            </a:xfrm>
            <a:prstGeom prst="rect">
              <a:avLst/>
            </a:prstGeom>
          </p:spPr>
        </p:pic>
        <p:pic>
          <p:nvPicPr>
            <p:cNvPr id="117" name="Graphic 116" descr="Checkmark">
              <a:extLst>
                <a:ext uri="{FF2B5EF4-FFF2-40B4-BE49-F238E27FC236}">
                  <a16:creationId xmlns:a16="http://schemas.microsoft.com/office/drawing/2014/main" id="{8436E1E6-F555-4A98-A224-8A7D3256098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3638798"/>
              <a:ext cx="274320" cy="274320"/>
            </a:xfrm>
            <a:prstGeom prst="rect">
              <a:avLst/>
            </a:prstGeom>
          </p:spPr>
        </p:pic>
        <p:pic>
          <p:nvPicPr>
            <p:cNvPr id="118" name="Graphic 117" descr="Checkmark">
              <a:extLst>
                <a:ext uri="{FF2B5EF4-FFF2-40B4-BE49-F238E27FC236}">
                  <a16:creationId xmlns:a16="http://schemas.microsoft.com/office/drawing/2014/main" id="{AEBCCBC9-C329-4BD0-9E8C-6D55C9D7D07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3902958"/>
              <a:ext cx="274320" cy="274320"/>
            </a:xfrm>
            <a:prstGeom prst="rect">
              <a:avLst/>
            </a:prstGeom>
          </p:spPr>
        </p:pic>
        <p:pic>
          <p:nvPicPr>
            <p:cNvPr id="119" name="Graphic 118" descr="Checkmark">
              <a:extLst>
                <a:ext uri="{FF2B5EF4-FFF2-40B4-BE49-F238E27FC236}">
                  <a16:creationId xmlns:a16="http://schemas.microsoft.com/office/drawing/2014/main" id="{80AAB112-143F-4FD2-8617-9B17C05E183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4158409"/>
              <a:ext cx="274320" cy="274320"/>
            </a:xfrm>
            <a:prstGeom prst="rect">
              <a:avLst/>
            </a:prstGeom>
          </p:spPr>
        </p:pic>
        <p:pic>
          <p:nvPicPr>
            <p:cNvPr id="120" name="Graphic 119" descr="Checkmark">
              <a:extLst>
                <a:ext uri="{FF2B5EF4-FFF2-40B4-BE49-F238E27FC236}">
                  <a16:creationId xmlns:a16="http://schemas.microsoft.com/office/drawing/2014/main" id="{E4F1C15E-2F43-4384-ABCD-13F89B5AFC1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8727" y="4657665"/>
              <a:ext cx="274320" cy="274320"/>
            </a:xfrm>
            <a:prstGeom prst="rect">
              <a:avLst/>
            </a:prstGeom>
          </p:spPr>
        </p:pic>
      </p:grpSp>
    </p:spTree>
    <p:extLst>
      <p:ext uri="{BB962C8B-B14F-4D97-AF65-F5344CB8AC3E}">
        <p14:creationId xmlns:p14="http://schemas.microsoft.com/office/powerpoint/2010/main" val="200115919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A2042805-FBE4-BD43-8407-32E33894728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5AB95CBF-23AC-4396-A08E-2F6FE3DE616C}"/>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5B38E8D-7E9E-47A2-A267-7DEB7FC5F056}"/>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3E7E38A6-D1CC-49DF-A64D-A5B3E485A65E}"/>
              </a:ext>
            </a:extLst>
          </p:cNvPr>
          <p:cNvPicPr>
            <a:picLocks noChangeAspect="1"/>
          </p:cNvPicPr>
          <p:nvPr userDrawn="1"/>
        </p:nvPicPr>
        <p:blipFill>
          <a:blip r:embed="rId5"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3B6C08DC-35CB-465E-8752-6B333448C725}"/>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00BEB836-D0AE-42C6-AC76-F3C4A94C3FAB}"/>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C2441A87-FC9D-4F02-B6A7-6CB6F30BC9E1}"/>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DC900CF3-3CBB-4D04-A8BA-EC0923D09638}"/>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D828FF26-62B5-43F7-AD79-56D3BC8653C1}"/>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Assess It! </a:t>
            </a:r>
          </a:p>
        </p:txBody>
      </p:sp>
      <p:sp>
        <p:nvSpPr>
          <p:cNvPr id="23" name="TextBox 22">
            <a:extLst>
              <a:ext uri="{FF2B5EF4-FFF2-40B4-BE49-F238E27FC236}">
                <a16:creationId xmlns:a16="http://schemas.microsoft.com/office/drawing/2014/main" id="{7D0172B0-FBF6-478E-8CDD-EF2E971BA907}"/>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65831760"/>
      </p:ext>
    </p:extLst>
  </p:cSld>
  <p:clrMap bg1="lt1" tx1="dk1" bg2="lt2" tx2="dk2" accent1="accent1" accent2="accent2" accent3="accent3" accent4="accent4" accent5="accent5" accent6="accent6" hlink="hlink" folHlink="folHlink"/>
  <p:sldLayoutIdLst>
    <p:sldLayoutId id="2147483738" r:id="rId1"/>
    <p:sldLayoutId id="2147483750"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D86387CC-436B-EA45-A729-6821472020E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2BBCAB65-0DF6-46D1-AC1C-6469672A3DCA}"/>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FED269-3137-468A-9142-00EF5600BA24}"/>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CCAE5D37-DCFE-45BA-8CAA-03D9DE4A6F59}"/>
              </a:ext>
            </a:extLst>
          </p:cNvPr>
          <p:cNvPicPr>
            <a:picLocks noChangeAspect="1"/>
          </p:cNvPicPr>
          <p:nvPr userDrawn="1"/>
        </p:nvPicPr>
        <p:blipFill>
          <a:blip r:embed="rId8"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2" name="TextBox 21">
            <a:extLst>
              <a:ext uri="{FF2B5EF4-FFF2-40B4-BE49-F238E27FC236}">
                <a16:creationId xmlns:a16="http://schemas.microsoft.com/office/drawing/2014/main" id="{F62461CE-1D39-41E0-808D-10D2E5D63F5E}"/>
              </a:ext>
            </a:extLst>
          </p:cNvPr>
          <p:cNvSpPr txBox="1"/>
          <p:nvPr userDrawn="1"/>
        </p:nvSpPr>
        <p:spPr>
          <a:xfrm>
            <a:off x="3326237" y="203016"/>
            <a:ext cx="2660205"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Challenge It! </a:t>
            </a:r>
          </a:p>
        </p:txBody>
      </p:sp>
      <p:sp>
        <p:nvSpPr>
          <p:cNvPr id="23" name="TextBox 22">
            <a:extLst>
              <a:ext uri="{FF2B5EF4-FFF2-40B4-BE49-F238E27FC236}">
                <a16:creationId xmlns:a16="http://schemas.microsoft.com/office/drawing/2014/main" id="{DB1EE803-AF01-4D71-8959-B464CE045D75}"/>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grpSp>
        <p:nvGrpSpPr>
          <p:cNvPr id="12" name="Group 11">
            <a:extLst>
              <a:ext uri="{FF2B5EF4-FFF2-40B4-BE49-F238E27FC236}">
                <a16:creationId xmlns:a16="http://schemas.microsoft.com/office/drawing/2014/main" id="{B92BC192-6CA6-4E2D-809E-DE2470A4D1A6}"/>
              </a:ext>
            </a:extLst>
          </p:cNvPr>
          <p:cNvGrpSpPr/>
          <p:nvPr userDrawn="1"/>
        </p:nvGrpSpPr>
        <p:grpSpPr>
          <a:xfrm>
            <a:off x="2542032" y="109728"/>
            <a:ext cx="740664" cy="740664"/>
            <a:chOff x="11408" y="24791"/>
            <a:chExt cx="1212211" cy="1212211"/>
          </a:xfrm>
        </p:grpSpPr>
        <p:sp>
          <p:nvSpPr>
            <p:cNvPr id="15" name="Star: 32 Points 14">
              <a:extLst>
                <a:ext uri="{FF2B5EF4-FFF2-40B4-BE49-F238E27FC236}">
                  <a16:creationId xmlns:a16="http://schemas.microsoft.com/office/drawing/2014/main" id="{34190075-028B-4F3E-9BD8-43AE8FD437C8}"/>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10A10543-E377-4566-AB6B-B69A8404B37F}"/>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FE4AD6C4-4CE8-4475-A526-220F9BFDA7F1}"/>
              </a:ext>
            </a:extLst>
          </p:cNvPr>
          <p:cNvSpPr txBox="1"/>
          <p:nvPr userDrawn="1"/>
        </p:nvSpPr>
        <p:spPr>
          <a:xfrm>
            <a:off x="2494989" y="310318"/>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BONUS STATION</a:t>
            </a:r>
          </a:p>
        </p:txBody>
      </p:sp>
    </p:spTree>
    <p:extLst>
      <p:ext uri="{BB962C8B-B14F-4D97-AF65-F5344CB8AC3E}">
        <p14:creationId xmlns:p14="http://schemas.microsoft.com/office/powerpoint/2010/main" val="1036818882"/>
      </p:ext>
    </p:extLst>
  </p:cSld>
  <p:clrMap bg1="lt1" tx1="dk1" bg2="lt2" tx2="dk2" accent1="accent1" accent2="accent2" accent3="accent3" accent4="accent4" accent5="accent5" accent6="accent6" hlink="hlink" folHlink="folHlink"/>
  <p:sldLayoutIdLst>
    <p:sldLayoutId id="2147483740" r:id="rId1"/>
    <p:sldLayoutId id="2147483751" r:id="rId2"/>
    <p:sldLayoutId id="2147483752" r:id="rId3"/>
    <p:sldLayoutId id="2147483753" r:id="rId4"/>
    <p:sldLayoutId id="2147483754"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E84CC203-EEE3-0F41-B094-593F6134FD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8" name="Rectangle 7">
            <a:extLst>
              <a:ext uri="{FF2B5EF4-FFF2-40B4-BE49-F238E27FC236}">
                <a16:creationId xmlns:a16="http://schemas.microsoft.com/office/drawing/2014/main" id="{C114C77C-1783-420C-BEED-9F966D9E1870}"/>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8BFEE3-6B49-4A61-A092-60188F4EE6D0}"/>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2692644C-DA0D-4C24-AFBC-AA21C1D364BF}"/>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3" name="TextBox 22">
            <a:extLst>
              <a:ext uri="{FF2B5EF4-FFF2-40B4-BE49-F238E27FC236}">
                <a16:creationId xmlns:a16="http://schemas.microsoft.com/office/drawing/2014/main" id="{0FB72C23-6700-4AD5-A58E-221AF62ABBBE}"/>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871313223"/>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FEA214-F159-40E6-BCDF-25EA21EA91B0}"/>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9" name="TextBox 8">
            <a:extLst>
              <a:ext uri="{FF2B5EF4-FFF2-40B4-BE49-F238E27FC236}">
                <a16:creationId xmlns:a16="http://schemas.microsoft.com/office/drawing/2014/main" id="{34BE0222-4B4A-4AF2-862D-C8B809116B07}"/>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5" name="Rectangle 4">
            <a:extLst>
              <a:ext uri="{FF2B5EF4-FFF2-40B4-BE49-F238E27FC236}">
                <a16:creationId xmlns:a16="http://schemas.microsoft.com/office/drawing/2014/main" id="{96B12B4D-FD08-48C6-ADD8-EB27D33BF854}"/>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762563"/>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7F9485-F656-46A7-A493-1B5EEABE62FA}"/>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8" name="TextBox 7">
            <a:extLst>
              <a:ext uri="{FF2B5EF4-FFF2-40B4-BE49-F238E27FC236}">
                <a16:creationId xmlns:a16="http://schemas.microsoft.com/office/drawing/2014/main" id="{1F0D77E1-9D46-43A8-A06A-67D48CECDAB2}"/>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343085509"/>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A group of clouds in the sky&#10;&#10;Description automatically generated">
            <a:extLst>
              <a:ext uri="{FF2B5EF4-FFF2-40B4-BE49-F238E27FC236}">
                <a16:creationId xmlns:a16="http://schemas.microsoft.com/office/drawing/2014/main" id="{10BC41E4-3797-4777-9D26-97684958C81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13" t="71224" r="-913" b="-4088"/>
          <a:stretch/>
        </p:blipFill>
        <p:spPr>
          <a:xfrm>
            <a:off x="3973" y="0"/>
            <a:ext cx="9144000" cy="1566407"/>
          </a:xfrm>
          <a:prstGeom prst="rect">
            <a:avLst/>
          </a:prstGeom>
        </p:spPr>
      </p:pic>
      <p:sp>
        <p:nvSpPr>
          <p:cNvPr id="36" name="TextBox 35">
            <a:extLst>
              <a:ext uri="{FF2B5EF4-FFF2-40B4-BE49-F238E27FC236}">
                <a16:creationId xmlns:a16="http://schemas.microsoft.com/office/drawing/2014/main" id="{201727B4-FCCA-4839-9B70-D7938C4B6165}"/>
              </a:ext>
            </a:extLst>
          </p:cNvPr>
          <p:cNvSpPr txBox="1"/>
          <p:nvPr userDrawn="1"/>
        </p:nvSpPr>
        <p:spPr>
          <a:xfrm>
            <a:off x="6941127" y="4934877"/>
            <a:ext cx="2016757" cy="215444"/>
          </a:xfrm>
          <a:prstGeom prst="rect">
            <a:avLst/>
          </a:prstGeom>
          <a:noFill/>
        </p:spPr>
        <p:txBody>
          <a:bodyPr wrap="square" rtlCol="0">
            <a:spAutoFit/>
          </a:bodyPr>
          <a:lstStyle/>
          <a:p>
            <a:pPr algn="ctr"/>
            <a:r>
              <a:rPr lang="en-US" sz="800" dirty="0">
                <a:solidFill>
                  <a:schemeClr val="bg1">
                    <a:lumMod val="50000"/>
                  </a:schemeClr>
                </a:solidFill>
                <a:latin typeface="Verdana" panose="020B0604030504040204" pitchFamily="34" charset="0"/>
                <a:ea typeface="Verdana" panose="020B0604030504040204" pitchFamily="34" charset="0"/>
              </a:rPr>
              <a:t>Version 8/20 © Kesler Science, LLC</a:t>
            </a:r>
          </a:p>
        </p:txBody>
      </p:sp>
      <p:sp>
        <p:nvSpPr>
          <p:cNvPr id="2" name="Rectangle 1">
            <a:extLst>
              <a:ext uri="{FF2B5EF4-FFF2-40B4-BE49-F238E27FC236}">
                <a16:creationId xmlns:a16="http://schemas.microsoft.com/office/drawing/2014/main" id="{D296D221-7BD3-456E-A79C-954B30CD213F}"/>
              </a:ext>
            </a:extLst>
          </p:cNvPr>
          <p:cNvSpPr/>
          <p:nvPr userDrawn="1"/>
        </p:nvSpPr>
        <p:spPr>
          <a:xfrm>
            <a:off x="3973" y="518173"/>
            <a:ext cx="9144000" cy="1106404"/>
          </a:xfrm>
          <a:prstGeom prst="rect">
            <a:avLst/>
          </a:prstGeom>
          <a:gradFill>
            <a:gsLst>
              <a:gs pos="0">
                <a:schemeClr val="bg1">
                  <a:alpha val="0"/>
                </a:schemeClr>
              </a:gs>
              <a:gs pos="37000">
                <a:srgbClr val="FEC86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automatically generated">
            <a:extLst>
              <a:ext uri="{FF2B5EF4-FFF2-40B4-BE49-F238E27FC236}">
                <a16:creationId xmlns:a16="http://schemas.microsoft.com/office/drawing/2014/main" id="{4CD8CD53-4BD7-490E-8D29-2BC0A7F2CC3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8439" y="848836"/>
            <a:ext cx="4048095" cy="963251"/>
          </a:xfrm>
          <a:prstGeom prst="rect">
            <a:avLst/>
          </a:prstGeom>
        </p:spPr>
      </p:pic>
    </p:spTree>
    <p:extLst>
      <p:ext uri="{BB962C8B-B14F-4D97-AF65-F5344CB8AC3E}">
        <p14:creationId xmlns:p14="http://schemas.microsoft.com/office/powerpoint/2010/main" val="391178969"/>
      </p:ext>
    </p:extLst>
  </p:cSld>
  <p:clrMap bg1="lt1" tx1="dk1" bg2="lt2" tx2="dk2" accent1="accent1" accent2="accent2" accent3="accent3" accent4="accent4" accent5="accent5" accent6="accent6" hlink="hlink" folHlink="folHlink"/>
  <p:sldLayoutIdLst>
    <p:sldLayoutId id="21474837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drawing&#10;&#10;Description automatically generated">
            <a:extLst>
              <a:ext uri="{FF2B5EF4-FFF2-40B4-BE49-F238E27FC236}">
                <a16:creationId xmlns:a16="http://schemas.microsoft.com/office/drawing/2014/main" id="{5EBC94AF-3A20-2642-A9F6-A610B2957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EDCB64BA-732F-4491-A30A-3C731BA7CA79}"/>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EE3D498-F6C5-4796-AFFD-7D34FA423D8C}"/>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6" name="TextBox 5">
            <a:extLst>
              <a:ext uri="{FF2B5EF4-FFF2-40B4-BE49-F238E27FC236}">
                <a16:creationId xmlns:a16="http://schemas.microsoft.com/office/drawing/2014/main" id="{1694AEAB-11A7-4F94-AC0A-223874AF44D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grpSp>
        <p:nvGrpSpPr>
          <p:cNvPr id="12" name="Group 11">
            <a:extLst>
              <a:ext uri="{FF2B5EF4-FFF2-40B4-BE49-F238E27FC236}">
                <a16:creationId xmlns:a16="http://schemas.microsoft.com/office/drawing/2014/main" id="{C1CDDAEC-8A04-4249-BC01-A1B008613302}"/>
              </a:ext>
            </a:extLst>
          </p:cNvPr>
          <p:cNvGrpSpPr/>
          <p:nvPr userDrawn="1"/>
        </p:nvGrpSpPr>
        <p:grpSpPr>
          <a:xfrm>
            <a:off x="7781544" y="3785616"/>
            <a:ext cx="1207008" cy="1207008"/>
            <a:chOff x="11408" y="24791"/>
            <a:chExt cx="1212211" cy="1212211"/>
          </a:xfrm>
        </p:grpSpPr>
        <p:sp>
          <p:nvSpPr>
            <p:cNvPr id="14" name="Star: 32 Points 13">
              <a:extLst>
                <a:ext uri="{FF2B5EF4-FFF2-40B4-BE49-F238E27FC236}">
                  <a16:creationId xmlns:a16="http://schemas.microsoft.com/office/drawing/2014/main" id="{77E4C5DF-9381-40F1-B8EC-FF7964EF2D2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tar: 32 Points 16">
              <a:extLst>
                <a:ext uri="{FF2B5EF4-FFF2-40B4-BE49-F238E27FC236}">
                  <a16:creationId xmlns:a16="http://schemas.microsoft.com/office/drawing/2014/main" id="{6A300E35-DA2E-40AF-911E-6EA3EDC5DF3C}"/>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B327E5EF-8438-4B9A-BE8A-6B0D79A5D097}"/>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11" name="TextBox 10">
            <a:extLst>
              <a:ext uri="{FF2B5EF4-FFF2-40B4-BE49-F238E27FC236}">
                <a16:creationId xmlns:a16="http://schemas.microsoft.com/office/drawing/2014/main" id="{950530EE-AD58-464D-B06D-D71E23E58DB5}"/>
              </a:ext>
            </a:extLst>
          </p:cNvPr>
          <p:cNvSpPr txBox="1"/>
          <p:nvPr userDrawn="1"/>
        </p:nvSpPr>
        <p:spPr>
          <a:xfrm>
            <a:off x="2540445" y="43658"/>
            <a:ext cx="181244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Watch It! </a:t>
            </a:r>
          </a:p>
        </p:txBody>
      </p:sp>
    </p:spTree>
    <p:extLst>
      <p:ext uri="{BB962C8B-B14F-4D97-AF65-F5344CB8AC3E}">
        <p14:creationId xmlns:p14="http://schemas.microsoft.com/office/powerpoint/2010/main" val="1853242433"/>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15" descr="A picture containing drawing&#10;&#10;Description automatically generated">
            <a:extLst>
              <a:ext uri="{FF2B5EF4-FFF2-40B4-BE49-F238E27FC236}">
                <a16:creationId xmlns:a16="http://schemas.microsoft.com/office/drawing/2014/main" id="{9385C99F-B389-F041-9387-0574BD3BEB9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21" name="Rectangle 20">
            <a:extLst>
              <a:ext uri="{FF2B5EF4-FFF2-40B4-BE49-F238E27FC236}">
                <a16:creationId xmlns:a16="http://schemas.microsoft.com/office/drawing/2014/main" id="{EBCBA5DF-BB69-432E-AB6D-7AD355F2636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8350B4-E5D4-4DFD-A262-6460FB644404}"/>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25" name="TextBox 24">
            <a:extLst>
              <a:ext uri="{FF2B5EF4-FFF2-40B4-BE49-F238E27FC236}">
                <a16:creationId xmlns:a16="http://schemas.microsoft.com/office/drawing/2014/main" id="{27D6DF2E-36A3-409E-9058-DFDE945C1C2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cxnSp>
        <p:nvCxnSpPr>
          <p:cNvPr id="15" name="Straight Connector 14">
            <a:extLst>
              <a:ext uri="{FF2B5EF4-FFF2-40B4-BE49-F238E27FC236}">
                <a16:creationId xmlns:a16="http://schemas.microsoft.com/office/drawing/2014/main" id="{AFFB8D2E-C569-45F1-942C-8E599E2D1A4C}"/>
              </a:ext>
            </a:extLst>
          </p:cNvPr>
          <p:cNvCxnSpPr>
            <a:cxnSpLocks/>
          </p:cNvCxnSpPr>
          <p:nvPr userDrawn="1"/>
        </p:nvCxnSpPr>
        <p:spPr>
          <a:xfrm>
            <a:off x="5786185" y="1237002"/>
            <a:ext cx="0" cy="3197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CADA76A-C953-46D9-9D0B-D4696273C863}"/>
              </a:ext>
            </a:extLst>
          </p:cNvPr>
          <p:cNvGrpSpPr/>
          <p:nvPr userDrawn="1"/>
        </p:nvGrpSpPr>
        <p:grpSpPr>
          <a:xfrm>
            <a:off x="2542032" y="109728"/>
            <a:ext cx="740664" cy="740664"/>
            <a:chOff x="11408" y="24791"/>
            <a:chExt cx="1212211" cy="1212211"/>
          </a:xfrm>
        </p:grpSpPr>
        <p:sp>
          <p:nvSpPr>
            <p:cNvPr id="22" name="Star: 32 Points 21">
              <a:extLst>
                <a:ext uri="{FF2B5EF4-FFF2-40B4-BE49-F238E27FC236}">
                  <a16:creationId xmlns:a16="http://schemas.microsoft.com/office/drawing/2014/main" id="{19B0FF79-1662-4173-89FB-1945D3B9B8A0}"/>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tar: 32 Points 22">
              <a:extLst>
                <a:ext uri="{FF2B5EF4-FFF2-40B4-BE49-F238E27FC236}">
                  <a16:creationId xmlns:a16="http://schemas.microsoft.com/office/drawing/2014/main" id="{2DEA0DAC-332E-4718-AC07-2F7E87A9BBC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84FDD8F3-AA7B-4887-A850-A62AD97F7F43}"/>
              </a:ext>
            </a:extLst>
          </p:cNvPr>
          <p:cNvSpPr txBox="1"/>
          <p:nvPr userDrawn="1"/>
        </p:nvSpPr>
        <p:spPr>
          <a:xfrm>
            <a:off x="2376294" y="285098"/>
            <a:ext cx="1069741" cy="369332"/>
          </a:xfrm>
          <a:prstGeom prst="rect">
            <a:avLst/>
          </a:prstGeom>
          <a:noFill/>
        </p:spPr>
        <p:txBody>
          <a:bodyPr wrap="square" rtlCol="0">
            <a:spAutoFit/>
          </a:bodyPr>
          <a:lstStyle/>
          <a:p>
            <a:pPr algn="ctr"/>
            <a:r>
              <a:rPr lang="en-US" sz="900" b="1" dirty="0">
                <a:latin typeface="Georgia" panose="02040502050405020303" pitchFamily="18" charset="0"/>
                <a:ea typeface="Verdana" panose="020B0604030504040204" pitchFamily="34" charset="0"/>
              </a:rPr>
              <a:t>INPUT STATION</a:t>
            </a:r>
          </a:p>
        </p:txBody>
      </p:sp>
      <p:sp>
        <p:nvSpPr>
          <p:cNvPr id="20" name="TextBox 19">
            <a:extLst>
              <a:ext uri="{FF2B5EF4-FFF2-40B4-BE49-F238E27FC236}">
                <a16:creationId xmlns:a16="http://schemas.microsoft.com/office/drawing/2014/main" id="{5C7B85DF-2677-4763-B10A-4A6165983398}"/>
              </a:ext>
            </a:extLst>
          </p:cNvPr>
          <p:cNvSpPr txBox="1"/>
          <p:nvPr userDrawn="1"/>
        </p:nvSpPr>
        <p:spPr>
          <a:xfrm>
            <a:off x="3435584" y="149569"/>
            <a:ext cx="2541908" cy="369332"/>
          </a:xfrm>
          <a:prstGeom prst="rect">
            <a:avLst/>
          </a:prstGeom>
          <a:noFill/>
        </p:spPr>
        <p:txBody>
          <a:bodyPr wrap="square" rtlCol="0">
            <a:spAutoFit/>
          </a:bodyPr>
          <a:lstStyle/>
          <a:p>
            <a:r>
              <a:rPr lang="en-US" sz="1800" b="1" dirty="0">
                <a:latin typeface="Georgia" panose="02040502050405020303" pitchFamily="18" charset="0"/>
                <a:ea typeface="Verdana" panose="020B0604030504040204" pitchFamily="34" charset="0"/>
              </a:rPr>
              <a:t>Read It! </a:t>
            </a:r>
          </a:p>
        </p:txBody>
      </p:sp>
    </p:spTree>
    <p:extLst>
      <p:ext uri="{BB962C8B-B14F-4D97-AF65-F5344CB8AC3E}">
        <p14:creationId xmlns:p14="http://schemas.microsoft.com/office/powerpoint/2010/main" val="1452793236"/>
      </p:ext>
    </p:extLst>
  </p:cSld>
  <p:clrMap bg1="lt1" tx1="dk1" bg2="lt2" tx2="dk2" accent1="accent1" accent2="accent2" accent3="accent3" accent4="accent4" accent5="accent5" accent6="accent6" hlink="hlink" folHlink="folHlink"/>
  <p:sldLayoutIdLst>
    <p:sldLayoutId id="2147483730" r:id="rId1"/>
    <p:sldLayoutId id="2147483743" r:id="rId2"/>
    <p:sldLayoutId id="2147483744"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B11EDCDB-C16F-2548-9450-B9A40D8539D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22E8CB38-FE08-481D-93F2-45EE5475A07D}"/>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42A81C-581B-4807-BB83-3FCB249E8549}"/>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E25083A0-D482-45D9-BECD-8E86E122AAEA}"/>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424628FB-93C9-4B9F-BD2E-59A72E77BFB8}"/>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F163D580-D31C-45A8-AF23-436B9BA5F27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75B99DF4-7FBC-48EE-AB06-011EA1E14D9E}"/>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559C1AF-74DE-4BBA-94CF-37379779E059}"/>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47AA88E0-D491-455A-A2AB-7051BCEFF90F}"/>
              </a:ext>
            </a:extLst>
          </p:cNvPr>
          <p:cNvSpPr txBox="1"/>
          <p:nvPr userDrawn="1"/>
        </p:nvSpPr>
        <p:spPr>
          <a:xfrm>
            <a:off x="2540445"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Explore It! </a:t>
            </a:r>
          </a:p>
        </p:txBody>
      </p:sp>
      <p:sp>
        <p:nvSpPr>
          <p:cNvPr id="24" name="TextBox 23">
            <a:extLst>
              <a:ext uri="{FF2B5EF4-FFF2-40B4-BE49-F238E27FC236}">
                <a16:creationId xmlns:a16="http://schemas.microsoft.com/office/drawing/2014/main" id="{EBBCEA1D-F84C-4BC9-AFFE-3E5B12D8853C}"/>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855893126"/>
      </p:ext>
    </p:extLst>
  </p:cSld>
  <p:clrMap bg1="lt1" tx1="dk1" bg2="lt2" tx2="dk2" accent1="accent1" accent2="accent2" accent3="accent3" accent4="accent4" accent5="accent5" accent6="accent6" hlink="hlink" folHlink="folHlink"/>
  <p:sldLayoutIdLst>
    <p:sldLayoutId id="2147483715" r:id="rId1"/>
    <p:sldLayoutId id="2147483755" r:id="rId2"/>
    <p:sldLayoutId id="2147483765"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267EDCFB-9907-1A4E-A2E9-D8738F1BBD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6A44B4F0-6079-4B7C-8756-5879DE09BEA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0F7333-D367-4F15-A859-4209C3066395}"/>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F0D96999-A2F6-46C5-A3F2-7F65DA57D10A}"/>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72B2C08B-6116-4C11-87D9-746AECFC686E}"/>
              </a:ext>
            </a:extLst>
          </p:cNvPr>
          <p:cNvGrpSpPr/>
          <p:nvPr userDrawn="1"/>
        </p:nvGrpSpPr>
        <p:grpSpPr>
          <a:xfrm>
            <a:off x="7781544" y="3785616"/>
            <a:ext cx="1207008" cy="1207008"/>
            <a:chOff x="11408" y="24791"/>
            <a:chExt cx="1212211" cy="1212211"/>
          </a:xfrm>
        </p:grpSpPr>
        <p:sp>
          <p:nvSpPr>
            <p:cNvPr id="15" name="Star: 32 Points 14">
              <a:extLst>
                <a:ext uri="{FF2B5EF4-FFF2-40B4-BE49-F238E27FC236}">
                  <a16:creationId xmlns:a16="http://schemas.microsoft.com/office/drawing/2014/main" id="{F25EBE87-9988-446B-B041-BAE38FFAC726}"/>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5FB5A568-2C98-4FAA-89D3-EC729E80187A}"/>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7D8D7A8-162C-484F-97DB-579D70400F3F}"/>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618B8CA9-F2EB-44C1-A260-71C0A852C3E5}"/>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Research It! </a:t>
            </a:r>
          </a:p>
        </p:txBody>
      </p:sp>
      <p:sp>
        <p:nvSpPr>
          <p:cNvPr id="24" name="TextBox 23">
            <a:extLst>
              <a:ext uri="{FF2B5EF4-FFF2-40B4-BE49-F238E27FC236}">
                <a16:creationId xmlns:a16="http://schemas.microsoft.com/office/drawing/2014/main" id="{CAB2D8E7-4176-4A8E-9283-4C342DA8A475}"/>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3420348809"/>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A picture containing drawing&#10;&#10;Description automatically generated">
            <a:extLst>
              <a:ext uri="{FF2B5EF4-FFF2-40B4-BE49-F238E27FC236}">
                <a16:creationId xmlns:a16="http://schemas.microsoft.com/office/drawing/2014/main" id="{795DD22D-FC76-194A-B62A-A15BA78780D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A4516FA9-1E60-4703-8456-EEA5911618E2}"/>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F74850-549D-43CB-8D3D-9249A51F551B}"/>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8" name="Picture 17">
            <a:extLst>
              <a:ext uri="{FF2B5EF4-FFF2-40B4-BE49-F238E27FC236}">
                <a16:creationId xmlns:a16="http://schemas.microsoft.com/office/drawing/2014/main" id="{02347962-2875-4861-BBBC-4708BB61A2F3}"/>
              </a:ext>
            </a:extLst>
          </p:cNvPr>
          <p:cNvPicPr>
            <a:picLocks noChangeAspect="1"/>
          </p:cNvPicPr>
          <p:nvPr userDrawn="1"/>
        </p:nvPicPr>
        <p:blipFill>
          <a:blip r:embed="rId6"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25" name="Group 24">
            <a:extLst>
              <a:ext uri="{FF2B5EF4-FFF2-40B4-BE49-F238E27FC236}">
                <a16:creationId xmlns:a16="http://schemas.microsoft.com/office/drawing/2014/main" id="{CA8DDBCF-29B4-4ED7-BA94-A4D504C5EDE6}"/>
              </a:ext>
            </a:extLst>
          </p:cNvPr>
          <p:cNvGrpSpPr/>
          <p:nvPr userDrawn="1"/>
        </p:nvGrpSpPr>
        <p:grpSpPr>
          <a:xfrm>
            <a:off x="7783063" y="3784786"/>
            <a:ext cx="1206135" cy="1206135"/>
            <a:chOff x="11408" y="24791"/>
            <a:chExt cx="1212211" cy="1212211"/>
          </a:xfrm>
        </p:grpSpPr>
        <p:sp>
          <p:nvSpPr>
            <p:cNvPr id="26" name="Star: 32 Points 25">
              <a:extLst>
                <a:ext uri="{FF2B5EF4-FFF2-40B4-BE49-F238E27FC236}">
                  <a16:creationId xmlns:a16="http://schemas.microsoft.com/office/drawing/2014/main" id="{6DF36F77-3DA4-49F0-B103-55FEDE101AA9}"/>
                </a:ext>
              </a:extLst>
            </p:cNvPr>
            <p:cNvSpPr/>
            <p:nvPr userDrawn="1"/>
          </p:nvSpPr>
          <p:spPr>
            <a:xfrm>
              <a:off x="11408" y="24791"/>
              <a:ext cx="1212211" cy="1212211"/>
            </a:xfrm>
            <a:prstGeom prst="star32">
              <a:avLst>
                <a:gd name="adj" fmla="val 44591"/>
              </a:avLst>
            </a:prstGeom>
            <a:solidFill>
              <a:srgbClr val="9DC3E6"/>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32 Points 26">
              <a:extLst>
                <a:ext uri="{FF2B5EF4-FFF2-40B4-BE49-F238E27FC236}">
                  <a16:creationId xmlns:a16="http://schemas.microsoft.com/office/drawing/2014/main" id="{1A8399CD-33BD-42D4-8C08-6CAC02B8AD23}"/>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67109736-69B5-4C3F-AEAB-8FFB2E0C5142}"/>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3" name="TextBox 22">
            <a:extLst>
              <a:ext uri="{FF2B5EF4-FFF2-40B4-BE49-F238E27FC236}">
                <a16:creationId xmlns:a16="http://schemas.microsoft.com/office/drawing/2014/main" id="{2A206A64-640D-4343-8DB5-B2F6F3F4144B}"/>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Write It! </a:t>
            </a:r>
          </a:p>
        </p:txBody>
      </p:sp>
      <p:sp>
        <p:nvSpPr>
          <p:cNvPr id="24" name="TextBox 23">
            <a:extLst>
              <a:ext uri="{FF2B5EF4-FFF2-40B4-BE49-F238E27FC236}">
                <a16:creationId xmlns:a16="http://schemas.microsoft.com/office/drawing/2014/main" id="{D5D33C45-833F-4E37-AA18-B427ED96C43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82960510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9B81E549-9529-1B49-A79D-156EDF56A3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3" name="Rectangle 12">
            <a:extLst>
              <a:ext uri="{FF2B5EF4-FFF2-40B4-BE49-F238E27FC236}">
                <a16:creationId xmlns:a16="http://schemas.microsoft.com/office/drawing/2014/main" id="{DE86D5EA-F9C1-4CE6-BCA8-CB512DB5BEA7}"/>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C7A68C-07F2-4E51-9581-FDAF257A923F}"/>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013C547A-3D0C-43CE-8C46-8212D0815E95}"/>
              </a:ext>
            </a:extLst>
          </p:cNvPr>
          <p:cNvPicPr>
            <a:picLocks noChangeAspect="1"/>
          </p:cNvPicPr>
          <p:nvPr userDrawn="1"/>
        </p:nvPicPr>
        <p:blipFill>
          <a:blip r:embed="rId4"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0D5ABBD4-AE63-4EA8-9989-C103BC256BE4}"/>
              </a:ext>
            </a:extLst>
          </p:cNvPr>
          <p:cNvGrpSpPr/>
          <p:nvPr userDrawn="1"/>
        </p:nvGrpSpPr>
        <p:grpSpPr>
          <a:xfrm>
            <a:off x="2542032" y="109728"/>
            <a:ext cx="740664" cy="740664"/>
            <a:chOff x="11408" y="24791"/>
            <a:chExt cx="1212211" cy="1212211"/>
          </a:xfrm>
        </p:grpSpPr>
        <p:sp>
          <p:nvSpPr>
            <p:cNvPr id="15" name="Star: 32 Points 14">
              <a:extLst>
                <a:ext uri="{FF2B5EF4-FFF2-40B4-BE49-F238E27FC236}">
                  <a16:creationId xmlns:a16="http://schemas.microsoft.com/office/drawing/2014/main" id="{619D6AFC-EACB-4087-8E0D-399AC86C7E22}"/>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tar: 32 Points 17">
              <a:extLst>
                <a:ext uri="{FF2B5EF4-FFF2-40B4-BE49-F238E27FC236}">
                  <a16:creationId xmlns:a16="http://schemas.microsoft.com/office/drawing/2014/main" id="{9B66EC41-62DF-470A-A88B-E3C2C023315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445DF46-8EEC-4A4E-A419-2BE554F31E94}"/>
              </a:ext>
            </a:extLst>
          </p:cNvPr>
          <p:cNvSpPr txBox="1"/>
          <p:nvPr userDrawn="1"/>
        </p:nvSpPr>
        <p:spPr>
          <a:xfrm>
            <a:off x="2497271" y="307067"/>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66168122-476F-446B-9E49-F5C181E6CE5E}"/>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Organize It!</a:t>
            </a:r>
          </a:p>
        </p:txBody>
      </p:sp>
      <p:sp>
        <p:nvSpPr>
          <p:cNvPr id="23" name="TextBox 22">
            <a:extLst>
              <a:ext uri="{FF2B5EF4-FFF2-40B4-BE49-F238E27FC236}">
                <a16:creationId xmlns:a16="http://schemas.microsoft.com/office/drawing/2014/main" id="{B1655015-BC2E-469C-B826-67A813BDBDF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1265460953"/>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A5CC7F93-CAC6-C94D-8F4F-8015F247A0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8055" y="0"/>
            <a:ext cx="6732165" cy="5143500"/>
          </a:xfrm>
          <a:prstGeom prst="rect">
            <a:avLst/>
          </a:prstGeom>
        </p:spPr>
      </p:pic>
      <p:sp>
        <p:nvSpPr>
          <p:cNvPr id="18" name="Rectangle 17">
            <a:extLst>
              <a:ext uri="{FF2B5EF4-FFF2-40B4-BE49-F238E27FC236}">
                <a16:creationId xmlns:a16="http://schemas.microsoft.com/office/drawing/2014/main" id="{EDA9A708-34D4-49FC-92F9-650CF8CB157F}"/>
              </a:ext>
            </a:extLst>
          </p:cNvPr>
          <p:cNvSpPr/>
          <p:nvPr userDrawn="1"/>
        </p:nvSpPr>
        <p:spPr>
          <a:xfrm>
            <a:off x="0" y="1"/>
            <a:ext cx="2438055" cy="5143500"/>
          </a:xfrm>
          <a:prstGeom prst="rect">
            <a:avLst/>
          </a:prstGeom>
          <a:solidFill>
            <a:srgbClr val="FFF2CC">
              <a:alpha val="38039"/>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DBB171-7388-4994-83AE-B8107DCC0A47}"/>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pic>
        <p:nvPicPr>
          <p:cNvPr id="17" name="Picture 16">
            <a:extLst>
              <a:ext uri="{FF2B5EF4-FFF2-40B4-BE49-F238E27FC236}">
                <a16:creationId xmlns:a16="http://schemas.microsoft.com/office/drawing/2014/main" id="{1CEFC884-385F-4E9B-9A00-0A2808312B93}"/>
              </a:ext>
            </a:extLst>
          </p:cNvPr>
          <p:cNvPicPr>
            <a:picLocks noChangeAspect="1"/>
          </p:cNvPicPr>
          <p:nvPr userDrawn="1"/>
        </p:nvPicPr>
        <p:blipFill>
          <a:blip r:embed="rId5" cstate="hq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6" name="TextBox 25">
            <a:extLst>
              <a:ext uri="{FF2B5EF4-FFF2-40B4-BE49-F238E27FC236}">
                <a16:creationId xmlns:a16="http://schemas.microsoft.com/office/drawing/2014/main" id="{4015FEC5-0750-439E-869F-F9D1877425F3}"/>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Illustrate It!</a:t>
            </a:r>
          </a:p>
        </p:txBody>
      </p:sp>
      <p:grpSp>
        <p:nvGrpSpPr>
          <p:cNvPr id="11" name="Group 10">
            <a:extLst>
              <a:ext uri="{FF2B5EF4-FFF2-40B4-BE49-F238E27FC236}">
                <a16:creationId xmlns:a16="http://schemas.microsoft.com/office/drawing/2014/main" id="{548FB721-6229-465B-9CBA-AB4FF23B92CC}"/>
              </a:ext>
            </a:extLst>
          </p:cNvPr>
          <p:cNvGrpSpPr/>
          <p:nvPr userDrawn="1"/>
        </p:nvGrpSpPr>
        <p:grpSpPr>
          <a:xfrm>
            <a:off x="2542032" y="109728"/>
            <a:ext cx="740664" cy="740664"/>
            <a:chOff x="11408" y="24791"/>
            <a:chExt cx="1212211" cy="1212211"/>
          </a:xfrm>
        </p:grpSpPr>
        <p:sp>
          <p:nvSpPr>
            <p:cNvPr id="13" name="Star: 32 Points 12">
              <a:extLst>
                <a:ext uri="{FF2B5EF4-FFF2-40B4-BE49-F238E27FC236}">
                  <a16:creationId xmlns:a16="http://schemas.microsoft.com/office/drawing/2014/main" id="{49D6B3B5-94FC-4C1C-A133-744C4AFB4DF1}"/>
                </a:ext>
              </a:extLst>
            </p:cNvPr>
            <p:cNvSpPr/>
            <p:nvPr userDrawn="1"/>
          </p:nvSpPr>
          <p:spPr>
            <a:xfrm>
              <a:off x="11408" y="24791"/>
              <a:ext cx="1212211" cy="1212211"/>
            </a:xfrm>
            <a:prstGeom prst="star32">
              <a:avLst>
                <a:gd name="adj" fmla="val 44591"/>
              </a:avLst>
            </a:prstGeom>
            <a:solidFill>
              <a:srgbClr val="FFC000"/>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tar: 32 Points 13">
              <a:extLst>
                <a:ext uri="{FF2B5EF4-FFF2-40B4-BE49-F238E27FC236}">
                  <a16:creationId xmlns:a16="http://schemas.microsoft.com/office/drawing/2014/main" id="{CEEA7DC2-417C-4B21-B56C-33A8925D1E79}"/>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1645CD79-18A4-4BE9-92B4-82A5E63A8AE1}"/>
              </a:ext>
            </a:extLst>
          </p:cNvPr>
          <p:cNvSpPr txBox="1"/>
          <p:nvPr userDrawn="1"/>
        </p:nvSpPr>
        <p:spPr>
          <a:xfrm>
            <a:off x="2490597" y="307067"/>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Tree>
    <p:extLst>
      <p:ext uri="{BB962C8B-B14F-4D97-AF65-F5344CB8AC3E}">
        <p14:creationId xmlns:p14="http://schemas.microsoft.com/office/powerpoint/2010/main" val="2170103054"/>
      </p:ext>
    </p:extLst>
  </p:cSld>
  <p:clrMap bg1="lt1" tx1="dk1" bg2="lt2" tx2="dk2" accent1="accent1" accent2="accent2" accent3="accent3" accent4="accent4" accent5="accent5" accent6="accent6" hlink="hlink" folHlink="folHlink"/>
  <p:sldLayoutIdLst>
    <p:sldLayoutId id="2147483736" r:id="rId1"/>
    <p:sldLayoutId id="2147483749"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2.xml"/><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6.xml"/></Relationships>
</file>

<file path=ppt/slides/_rels/slide10.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tudyjams.scholastic.com/studyjams/jams/science/energy-light-sound/heat.htm" TargetMode="External"/><Relationship Id="rId2" Type="http://schemas.openxmlformats.org/officeDocument/2006/relationships/slide" Target="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hlinkClick r:id="" action="ppaction://noaction"/>
            <a:extLst>
              <a:ext uri="{FF2B5EF4-FFF2-40B4-BE49-F238E27FC236}">
                <a16:creationId xmlns:a16="http://schemas.microsoft.com/office/drawing/2014/main" id="{0C66319A-B688-43AC-A9B5-6C05DE89C05F}"/>
              </a:ext>
            </a:extLst>
          </p:cNvPr>
          <p:cNvSpPr/>
          <p:nvPr/>
        </p:nvSpPr>
        <p:spPr>
          <a:xfrm>
            <a:off x="413549" y="2237412"/>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2"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1" name="Oval 10">
            <a:extLst>
              <a:ext uri="{FF2B5EF4-FFF2-40B4-BE49-F238E27FC236}">
                <a16:creationId xmlns:a16="http://schemas.microsoft.com/office/drawing/2014/main" id="{C82CD63C-E80F-4E37-822C-A38DC55113BE}"/>
              </a:ext>
            </a:extLst>
          </p:cNvPr>
          <p:cNvSpPr/>
          <p:nvPr/>
        </p:nvSpPr>
        <p:spPr>
          <a:xfrm>
            <a:off x="425677" y="3197999"/>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3"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3" name="Oval 12">
            <a:extLst>
              <a:ext uri="{FF2B5EF4-FFF2-40B4-BE49-F238E27FC236}">
                <a16:creationId xmlns:a16="http://schemas.microsoft.com/office/drawing/2014/main" id="{EDDFCD02-D87E-4012-A6DF-8E463A722F8F}"/>
              </a:ext>
            </a:extLst>
          </p:cNvPr>
          <p:cNvSpPr/>
          <p:nvPr/>
        </p:nvSpPr>
        <p:spPr>
          <a:xfrm>
            <a:off x="417801" y="4082831"/>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4"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5" name="Oval 14">
            <a:extLst>
              <a:ext uri="{FF2B5EF4-FFF2-40B4-BE49-F238E27FC236}">
                <a16:creationId xmlns:a16="http://schemas.microsoft.com/office/drawing/2014/main" id="{652C25DB-263B-4633-904F-302C2F761695}"/>
              </a:ext>
            </a:extLst>
          </p:cNvPr>
          <p:cNvSpPr/>
          <p:nvPr/>
        </p:nvSpPr>
        <p:spPr>
          <a:xfrm>
            <a:off x="4978692" y="2237412"/>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5"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6" name="Oval 15">
            <a:extLst>
              <a:ext uri="{FF2B5EF4-FFF2-40B4-BE49-F238E27FC236}">
                <a16:creationId xmlns:a16="http://schemas.microsoft.com/office/drawing/2014/main" id="{9C8F3077-E6F9-4AE6-A61D-9141C4B3401C}"/>
              </a:ext>
            </a:extLst>
          </p:cNvPr>
          <p:cNvSpPr/>
          <p:nvPr/>
        </p:nvSpPr>
        <p:spPr>
          <a:xfrm>
            <a:off x="4978692" y="3189407"/>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6"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7" name="Oval 16">
            <a:extLst>
              <a:ext uri="{FF2B5EF4-FFF2-40B4-BE49-F238E27FC236}">
                <a16:creationId xmlns:a16="http://schemas.microsoft.com/office/drawing/2014/main" id="{6436C600-9C93-43C9-AD00-46564AAE20FC}"/>
              </a:ext>
            </a:extLst>
          </p:cNvPr>
          <p:cNvSpPr/>
          <p:nvPr/>
        </p:nvSpPr>
        <p:spPr>
          <a:xfrm>
            <a:off x="4978692" y="4082831"/>
            <a:ext cx="731520" cy="731520"/>
          </a:xfrm>
          <a:prstGeom prst="ellipse">
            <a:avLst/>
          </a:prstGeom>
          <a:solidFill>
            <a:srgbClr val="FEC8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hlinkClick r:id="rId7" action="ppaction://hlinksldjump">
                  <a:extLst>
                    <a:ext uri="{A12FA001-AC4F-418D-AE19-62706E023703}">
                      <ahyp:hlinkClr xmlns:ahyp="http://schemas.microsoft.com/office/drawing/2018/hyperlinkcolor" val="tx"/>
                    </a:ext>
                  </a:extLst>
                </a:hlinkClick>
              </a:rPr>
              <a:t>Click to go</a:t>
            </a:r>
            <a:endParaRPr lang="en-US" sz="1200" b="1" dirty="0">
              <a:solidFill>
                <a:schemeClr val="bg1"/>
              </a:solidFill>
            </a:endParaRPr>
          </a:p>
        </p:txBody>
      </p:sp>
      <p:sp>
        <p:nvSpPr>
          <p:cNvPr id="18" name="TextBox 17">
            <a:extLst>
              <a:ext uri="{FF2B5EF4-FFF2-40B4-BE49-F238E27FC236}">
                <a16:creationId xmlns:a16="http://schemas.microsoft.com/office/drawing/2014/main" id="{02A751A3-E724-432B-B830-FD789F404F4E}"/>
              </a:ext>
            </a:extLst>
          </p:cNvPr>
          <p:cNvSpPr txBox="1"/>
          <p:nvPr/>
        </p:nvSpPr>
        <p:spPr>
          <a:xfrm>
            <a:off x="1255049" y="3967300"/>
            <a:ext cx="1601091"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Explore It!</a:t>
            </a:r>
          </a:p>
        </p:txBody>
      </p:sp>
      <p:sp>
        <p:nvSpPr>
          <p:cNvPr id="19" name="TextBox 18">
            <a:extLst>
              <a:ext uri="{FF2B5EF4-FFF2-40B4-BE49-F238E27FC236}">
                <a16:creationId xmlns:a16="http://schemas.microsoft.com/office/drawing/2014/main" id="{F8C0EC6A-DCB3-4510-939B-0128541DB05B}"/>
              </a:ext>
            </a:extLst>
          </p:cNvPr>
          <p:cNvSpPr txBox="1"/>
          <p:nvPr/>
        </p:nvSpPr>
        <p:spPr>
          <a:xfrm>
            <a:off x="5819316" y="3060411"/>
            <a:ext cx="1914341"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Illustrate It!</a:t>
            </a:r>
          </a:p>
        </p:txBody>
      </p:sp>
      <p:sp>
        <p:nvSpPr>
          <p:cNvPr id="22" name="Star: 5 Points 21">
            <a:extLst>
              <a:ext uri="{FF2B5EF4-FFF2-40B4-BE49-F238E27FC236}">
                <a16:creationId xmlns:a16="http://schemas.microsoft.com/office/drawing/2014/main" id="{16D9BC40-2456-45DA-91FE-EB0104E46043}"/>
              </a:ext>
            </a:extLst>
          </p:cNvPr>
          <p:cNvSpPr/>
          <p:nvPr/>
        </p:nvSpPr>
        <p:spPr>
          <a:xfrm>
            <a:off x="145092" y="836327"/>
            <a:ext cx="760021" cy="731520"/>
          </a:xfrm>
          <a:prstGeom prst="star5">
            <a:avLst>
              <a:gd name="adj" fmla="val 30845"/>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24" name="Diamond 23">
            <a:extLst>
              <a:ext uri="{FF2B5EF4-FFF2-40B4-BE49-F238E27FC236}">
                <a16:creationId xmlns:a16="http://schemas.microsoft.com/office/drawing/2014/main" id="{41D77760-E211-4ABF-9C83-FCC89390BEE8}"/>
              </a:ext>
            </a:extLst>
          </p:cNvPr>
          <p:cNvSpPr/>
          <p:nvPr/>
        </p:nvSpPr>
        <p:spPr>
          <a:xfrm>
            <a:off x="957533" y="806561"/>
            <a:ext cx="760021" cy="73152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25" name="Heart 24">
            <a:extLst>
              <a:ext uri="{FF2B5EF4-FFF2-40B4-BE49-F238E27FC236}">
                <a16:creationId xmlns:a16="http://schemas.microsoft.com/office/drawing/2014/main" id="{D4F74B14-974A-4740-8BF7-25EA96BBB691}"/>
              </a:ext>
            </a:extLst>
          </p:cNvPr>
          <p:cNvSpPr/>
          <p:nvPr/>
        </p:nvSpPr>
        <p:spPr>
          <a:xfrm>
            <a:off x="6566380" y="806561"/>
            <a:ext cx="760021" cy="73152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35" name="Pentagon 34">
            <a:extLst>
              <a:ext uri="{FF2B5EF4-FFF2-40B4-BE49-F238E27FC236}">
                <a16:creationId xmlns:a16="http://schemas.microsoft.com/office/drawing/2014/main" id="{9516E30B-177D-4F29-A829-064D5AC2300D}"/>
              </a:ext>
            </a:extLst>
          </p:cNvPr>
          <p:cNvSpPr/>
          <p:nvPr/>
        </p:nvSpPr>
        <p:spPr>
          <a:xfrm>
            <a:off x="7426446" y="806561"/>
            <a:ext cx="760021" cy="73152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36" name="Rectangle 35">
            <a:extLst>
              <a:ext uri="{FF2B5EF4-FFF2-40B4-BE49-F238E27FC236}">
                <a16:creationId xmlns:a16="http://schemas.microsoft.com/office/drawing/2014/main" id="{17EED6C1-B3C4-478E-82E5-992A0984568E}"/>
              </a:ext>
            </a:extLst>
          </p:cNvPr>
          <p:cNvSpPr/>
          <p:nvPr/>
        </p:nvSpPr>
        <p:spPr>
          <a:xfrm>
            <a:off x="8335950" y="898497"/>
            <a:ext cx="650455" cy="626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68" name="TextBox 67">
            <a:extLst>
              <a:ext uri="{FF2B5EF4-FFF2-40B4-BE49-F238E27FC236}">
                <a16:creationId xmlns:a16="http://schemas.microsoft.com/office/drawing/2014/main" id="{DAD3987E-F0A7-49A2-85AB-F96C3EAE82DC}"/>
              </a:ext>
            </a:extLst>
          </p:cNvPr>
          <p:cNvSpPr txBox="1"/>
          <p:nvPr/>
        </p:nvSpPr>
        <p:spPr>
          <a:xfrm>
            <a:off x="1255049" y="3060411"/>
            <a:ext cx="1396502" cy="630237"/>
          </a:xfrm>
          <a:prstGeom prst="rect">
            <a:avLst/>
          </a:prstGeom>
          <a:noFill/>
        </p:spPr>
        <p:txBody>
          <a:bodyPr wrap="square" lIns="0" tIns="0" rIns="0" bIns="0" rtlCol="0" anchor="ctr">
            <a:normAutofit/>
          </a:bodyPr>
          <a:lstStyle/>
          <a:p>
            <a:pPr marL="0" indent="0" defTabSz="457200" rtl="0" eaLnBrk="1" latinLnBrk="0" hangingPunct="1">
              <a:lnSpc>
                <a:spcPct val="250000"/>
              </a:lnSpc>
            </a:pPr>
            <a:r>
              <a:rPr lang="en-US" sz="2000" b="1" kern="1200" dirty="0">
                <a:solidFill>
                  <a:schemeClr val="tx1"/>
                </a:solidFill>
                <a:latin typeface="Verdana" panose="020B0604030504040204" pitchFamily="34" charset="0"/>
                <a:ea typeface="Verdana" panose="020B0604030504040204" pitchFamily="34" charset="0"/>
                <a:cs typeface="+mn-cs"/>
              </a:rPr>
              <a:t>Read It!</a:t>
            </a:r>
          </a:p>
        </p:txBody>
      </p:sp>
      <p:sp>
        <p:nvSpPr>
          <p:cNvPr id="70" name="TextBox 69">
            <a:extLst>
              <a:ext uri="{FF2B5EF4-FFF2-40B4-BE49-F238E27FC236}">
                <a16:creationId xmlns:a16="http://schemas.microsoft.com/office/drawing/2014/main" id="{14CA17D4-9744-4763-81F9-5566DDB313FA}"/>
              </a:ext>
            </a:extLst>
          </p:cNvPr>
          <p:cNvSpPr txBox="1"/>
          <p:nvPr/>
        </p:nvSpPr>
        <p:spPr>
          <a:xfrm>
            <a:off x="1252200" y="2120425"/>
            <a:ext cx="1478758"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Watch It! </a:t>
            </a:r>
          </a:p>
        </p:txBody>
      </p:sp>
      <p:sp>
        <p:nvSpPr>
          <p:cNvPr id="72" name="Trapezoid 71">
            <a:extLst>
              <a:ext uri="{FF2B5EF4-FFF2-40B4-BE49-F238E27FC236}">
                <a16:creationId xmlns:a16="http://schemas.microsoft.com/office/drawing/2014/main" id="{6A09C70A-E3F8-4A23-A490-7AD88FDDC94A}"/>
              </a:ext>
            </a:extLst>
          </p:cNvPr>
          <p:cNvSpPr/>
          <p:nvPr/>
        </p:nvSpPr>
        <p:spPr>
          <a:xfrm>
            <a:off x="1817599" y="885065"/>
            <a:ext cx="731520" cy="63949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Verdana" panose="020B0604030504040204" pitchFamily="34" charset="0"/>
                <a:ea typeface="Verdana" panose="020B0604030504040204" pitchFamily="34" charset="0"/>
              </a:rPr>
              <a:t>Done!</a:t>
            </a:r>
          </a:p>
        </p:txBody>
      </p:sp>
      <p:sp>
        <p:nvSpPr>
          <p:cNvPr id="74" name="TextBox 73">
            <a:extLst>
              <a:ext uri="{FF2B5EF4-FFF2-40B4-BE49-F238E27FC236}">
                <a16:creationId xmlns:a16="http://schemas.microsoft.com/office/drawing/2014/main" id="{DED73DC6-0644-44B8-9BED-0237EBD7520C}"/>
              </a:ext>
            </a:extLst>
          </p:cNvPr>
          <p:cNvSpPr txBox="1"/>
          <p:nvPr/>
        </p:nvSpPr>
        <p:spPr>
          <a:xfrm>
            <a:off x="5819316" y="2120425"/>
            <a:ext cx="1822766"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Organize It!</a:t>
            </a:r>
          </a:p>
        </p:txBody>
      </p:sp>
      <p:sp>
        <p:nvSpPr>
          <p:cNvPr id="76" name="TextBox 75">
            <a:extLst>
              <a:ext uri="{FF2B5EF4-FFF2-40B4-BE49-F238E27FC236}">
                <a16:creationId xmlns:a16="http://schemas.microsoft.com/office/drawing/2014/main" id="{B0897CE7-2EDC-4080-BB5F-47B20EF49BE9}"/>
              </a:ext>
            </a:extLst>
          </p:cNvPr>
          <p:cNvSpPr txBox="1"/>
          <p:nvPr/>
        </p:nvSpPr>
        <p:spPr>
          <a:xfrm>
            <a:off x="5819316" y="3957873"/>
            <a:ext cx="1575641" cy="630237"/>
          </a:xfrm>
          <a:prstGeom prst="rect">
            <a:avLst/>
          </a:prstGeom>
          <a:noFill/>
        </p:spPr>
        <p:txBody>
          <a:bodyPr wrap="square" lIns="0" tIns="0" rIns="0" bIns="0" rtlCol="0">
            <a:spAutoFit/>
          </a:bodyPr>
          <a:lstStyle>
            <a:defPPr>
              <a:defRPr lang="en-US"/>
            </a:defPPr>
            <a:lvl1pPr indent="0">
              <a:lnSpc>
                <a:spcPct val="250000"/>
              </a:lnSpc>
              <a:defRPr sz="2000" b="1">
                <a:latin typeface="Verdana" panose="020B0604030504040204" pitchFamily="34" charset="0"/>
                <a:ea typeface="Verdana" panose="020B0604030504040204" pitchFamily="34" charset="0"/>
              </a:defRPr>
            </a:lvl1pPr>
          </a:lstStyle>
          <a:p>
            <a:r>
              <a:rPr lang="en-US" dirty="0"/>
              <a:t>Assess It!</a:t>
            </a:r>
          </a:p>
        </p:txBody>
      </p:sp>
    </p:spTree>
    <p:extLst>
      <p:ext uri="{BB962C8B-B14F-4D97-AF65-F5344CB8AC3E}">
        <p14:creationId xmlns:p14="http://schemas.microsoft.com/office/powerpoint/2010/main" val="3873649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4B010-BDE3-4A65-B9F5-51AB53875FC3}"/>
              </a:ext>
            </a:extLst>
          </p:cNvPr>
          <p:cNvSpPr txBox="1"/>
          <p:nvPr/>
        </p:nvSpPr>
        <p:spPr>
          <a:xfrm>
            <a:off x="139696"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Image Help</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59539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1D5E88-740E-4AEE-A663-AE7C3FC5B5A7}"/>
              </a:ext>
            </a:extLst>
          </p:cNvPr>
          <p:cNvSpPr txBox="1"/>
          <p:nvPr/>
        </p:nvSpPr>
        <p:spPr>
          <a:xfrm>
            <a:off x="194961" y="4235912"/>
            <a:ext cx="2055869" cy="907941"/>
          </a:xfrm>
          <a:prstGeom prst="rect">
            <a:avLst/>
          </a:prstGeom>
          <a:noFill/>
        </p:spPr>
        <p:txBody>
          <a:bodyPr wrap="square" rtlCol="0">
            <a:spAutoFit/>
          </a:bodyPr>
          <a:lstStyle/>
          <a:p>
            <a:pPr algn="ctr">
              <a:spcAft>
                <a:spcPts val="600"/>
              </a:spcAft>
            </a:pPr>
            <a:r>
              <a:rPr lang="en-US" sz="1200" b="1" dirty="0">
                <a:latin typeface="Georgia" panose="02040502050405020303" pitchFamily="18" charset="0"/>
                <a:ea typeface="Verdana" panose="020B0604030504040204" pitchFamily="34" charset="0"/>
                <a:cs typeface="+mj-cs"/>
              </a:rPr>
              <a:t>Is your work saved?</a:t>
            </a: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Illustrate It!</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24943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22485D-F273-41BB-BB57-07FA7730B7B3}"/>
              </a:ext>
            </a:extLst>
          </p:cNvPr>
          <p:cNvSpPr txBox="1"/>
          <p:nvPr/>
        </p:nvSpPr>
        <p:spPr>
          <a:xfrm>
            <a:off x="248851" y="416404"/>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3" name="TextBox 2">
            <a:extLst>
              <a:ext uri="{FF2B5EF4-FFF2-40B4-BE49-F238E27FC236}">
                <a16:creationId xmlns:a16="http://schemas.microsoft.com/office/drawing/2014/main" id="{C1CE7F08-0553-4BFD-80DF-8B3272E18F2C}"/>
              </a:ext>
            </a:extLst>
          </p:cNvPr>
          <p:cNvSpPr txBox="1"/>
          <p:nvPr/>
        </p:nvSpPr>
        <p:spPr>
          <a:xfrm>
            <a:off x="248851" y="973013"/>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4" name="TextBox 3">
            <a:extLst>
              <a:ext uri="{FF2B5EF4-FFF2-40B4-BE49-F238E27FC236}">
                <a16:creationId xmlns:a16="http://schemas.microsoft.com/office/drawing/2014/main" id="{0AC137BD-C39C-451C-8410-F7CB90344803}"/>
              </a:ext>
            </a:extLst>
          </p:cNvPr>
          <p:cNvSpPr txBox="1"/>
          <p:nvPr/>
        </p:nvSpPr>
        <p:spPr>
          <a:xfrm>
            <a:off x="248851" y="1529622"/>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6" name="TextBox 5">
            <a:extLst>
              <a:ext uri="{FF2B5EF4-FFF2-40B4-BE49-F238E27FC236}">
                <a16:creationId xmlns:a16="http://schemas.microsoft.com/office/drawing/2014/main" id="{5AD54C49-65EB-446B-9347-64425CE8344D}"/>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984501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2C07B0-E3FD-445B-B24E-B05AB6023C45}"/>
              </a:ext>
            </a:extLst>
          </p:cNvPr>
          <p:cNvSpPr txBox="1"/>
          <p:nvPr/>
        </p:nvSpPr>
        <p:spPr>
          <a:xfrm>
            <a:off x="248851" y="445390"/>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3" name="TextBox 2">
            <a:extLst>
              <a:ext uri="{FF2B5EF4-FFF2-40B4-BE49-F238E27FC236}">
                <a16:creationId xmlns:a16="http://schemas.microsoft.com/office/drawing/2014/main" id="{E52DE8D8-9DDC-4D80-871D-5631985B9190}"/>
              </a:ext>
            </a:extLst>
          </p:cNvPr>
          <p:cNvSpPr txBox="1"/>
          <p:nvPr/>
        </p:nvSpPr>
        <p:spPr>
          <a:xfrm>
            <a:off x="248851" y="973013"/>
            <a:ext cx="2012097" cy="307777"/>
          </a:xfrm>
          <a:prstGeom prst="rect">
            <a:avLst/>
          </a:prstGeom>
          <a:noFill/>
          <a:ln>
            <a:solidFill>
              <a:schemeClr val="bg2">
                <a:lumMod val="90000"/>
              </a:schemeClr>
            </a:solidFill>
            <a:prstDash val="sysDot"/>
          </a:ln>
        </p:spPr>
        <p:txBody>
          <a:bodyPr wrap="square" rtlCol="0">
            <a:spAutoFit/>
          </a:bodyPr>
          <a:lstStyle>
            <a:defPPr>
              <a:defRPr lang="en-US"/>
            </a:defPPr>
            <a:lvl1pPr>
              <a:defRPr sz="1400">
                <a:solidFill>
                  <a:schemeClr val="bg1">
                    <a:lumMod val="65000"/>
                  </a:schemeClr>
                </a:solidFill>
              </a:defRPr>
            </a:lvl1pPr>
          </a:lstStyle>
          <a:p>
            <a:r>
              <a:rPr lang="en-US" dirty="0">
                <a:latin typeface="Verdana" panose="020B0604030504040204" pitchFamily="34" charset="0"/>
                <a:ea typeface="Verdana" panose="020B0604030504040204" pitchFamily="34" charset="0"/>
                <a:cs typeface="Verdana" panose="020B0604030504040204" pitchFamily="34" charset="0"/>
              </a:rPr>
              <a:t>Answer here</a:t>
            </a:r>
          </a:p>
        </p:txBody>
      </p:sp>
      <p:sp>
        <p:nvSpPr>
          <p:cNvPr id="4" name="TextBox 3">
            <a:extLst>
              <a:ext uri="{FF2B5EF4-FFF2-40B4-BE49-F238E27FC236}">
                <a16:creationId xmlns:a16="http://schemas.microsoft.com/office/drawing/2014/main" id="{8CCEEB6F-1A50-4CB8-9745-267D9DE73950}"/>
              </a:ext>
            </a:extLst>
          </p:cNvPr>
          <p:cNvSpPr txBox="1"/>
          <p:nvPr/>
        </p:nvSpPr>
        <p:spPr>
          <a:xfrm>
            <a:off x="248851" y="1529622"/>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5" name="TextBox 4">
            <a:extLst>
              <a:ext uri="{FF2B5EF4-FFF2-40B4-BE49-F238E27FC236}">
                <a16:creationId xmlns:a16="http://schemas.microsoft.com/office/drawing/2014/main" id="{D3D8DCD3-D227-47F2-98F2-A0DE189A24BF}"/>
              </a:ext>
            </a:extLst>
          </p:cNvPr>
          <p:cNvSpPr txBox="1"/>
          <p:nvPr/>
        </p:nvSpPr>
        <p:spPr>
          <a:xfrm>
            <a:off x="248851" y="2092494"/>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6" name="TextBox 5">
            <a:extLst>
              <a:ext uri="{FF2B5EF4-FFF2-40B4-BE49-F238E27FC236}">
                <a16:creationId xmlns:a16="http://schemas.microsoft.com/office/drawing/2014/main" id="{6A328F23-CE1F-4D25-A812-AE0DCC4B5753}"/>
              </a:ext>
            </a:extLst>
          </p:cNvPr>
          <p:cNvSpPr txBox="1"/>
          <p:nvPr/>
        </p:nvSpPr>
        <p:spPr>
          <a:xfrm>
            <a:off x="248851" y="2630314"/>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7" name="TextBox 6">
            <a:extLst>
              <a:ext uri="{FF2B5EF4-FFF2-40B4-BE49-F238E27FC236}">
                <a16:creationId xmlns:a16="http://schemas.microsoft.com/office/drawing/2014/main" id="{A0F44D0D-FE64-4872-995B-602F0D0C99A9}"/>
              </a:ext>
            </a:extLst>
          </p:cNvPr>
          <p:cNvSpPr txBox="1"/>
          <p:nvPr/>
        </p:nvSpPr>
        <p:spPr>
          <a:xfrm>
            <a:off x="205010" y="4528768"/>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8" name="Rectangle 7">
            <a:extLst>
              <a:ext uri="{FF2B5EF4-FFF2-40B4-BE49-F238E27FC236}">
                <a16:creationId xmlns:a16="http://schemas.microsoft.com/office/drawing/2014/main" id="{06B600A6-F6AC-42F3-9960-542A58FA4E73}"/>
              </a:ext>
            </a:extLst>
          </p:cNvPr>
          <p:cNvSpPr/>
          <p:nvPr/>
        </p:nvSpPr>
        <p:spPr>
          <a:xfrm>
            <a:off x="161218" y="2911280"/>
            <a:ext cx="2192163" cy="1585049"/>
          </a:xfrm>
          <a:prstGeom prst="rect">
            <a:avLst/>
          </a:prstGeom>
        </p:spPr>
        <p:txBody>
          <a:bodyPr wrap="square">
            <a:spAutoFit/>
          </a:bodyPr>
          <a:lstStyle/>
          <a:p>
            <a:pPr marL="0" indent="0" algn="ctr">
              <a:lnSpc>
                <a:spcPct val="100000"/>
              </a:lnSpc>
              <a:spcAft>
                <a:spcPts val="600"/>
              </a:spcAft>
              <a:buFont typeface="Arial" panose="020B0604020202020204" pitchFamily="34" charset="0"/>
              <a:buNone/>
            </a:pPr>
            <a:r>
              <a:rPr lang="en-US" sz="1200" dirty="0">
                <a:latin typeface="Verdana" panose="020B0604030504040204" pitchFamily="34" charset="0"/>
                <a:ea typeface="Verdana" panose="020B0604030504040204" pitchFamily="34" charset="0"/>
              </a:rPr>
              <a:t>WORD BANK</a:t>
            </a:r>
          </a:p>
          <a:p>
            <a:pPr marL="171450" indent="-171450" algn="l">
              <a:lnSpc>
                <a:spcPct val="100000"/>
              </a:lnSpc>
              <a:spcAft>
                <a:spcPts val="600"/>
              </a:spcAft>
              <a:buFont typeface="Arial" panose="020B0604020202020204" pitchFamily="34" charset="0"/>
              <a:buChar char="•"/>
            </a:pPr>
            <a:r>
              <a:rPr lang="en-US" sz="1200" dirty="0">
                <a:latin typeface="Verdana" panose="020B0604030504040204" pitchFamily="34" charset="0"/>
                <a:ea typeface="Verdana" panose="020B0604030504040204" pitchFamily="34" charset="0"/>
              </a:rPr>
              <a:t>electromagnetic energy</a:t>
            </a:r>
          </a:p>
          <a:p>
            <a:pPr marL="171450" indent="-171450" algn="l">
              <a:lnSpc>
                <a:spcPct val="100000"/>
              </a:lnSpc>
              <a:spcAft>
                <a:spcPts val="600"/>
              </a:spcAft>
              <a:buFont typeface="Arial" panose="020B0604020202020204" pitchFamily="34" charset="0"/>
              <a:buChar char="•"/>
            </a:pPr>
            <a:r>
              <a:rPr lang="en-US" sz="1200" dirty="0">
                <a:latin typeface="Verdana" panose="020B0604030504040204" pitchFamily="34" charset="0"/>
                <a:ea typeface="Verdana" panose="020B0604030504040204" pitchFamily="34" charset="0"/>
              </a:rPr>
              <a:t>waves</a:t>
            </a:r>
          </a:p>
          <a:p>
            <a:pPr marL="171450" indent="-171450" algn="l">
              <a:lnSpc>
                <a:spcPct val="100000"/>
              </a:lnSpc>
              <a:spcAft>
                <a:spcPts val="600"/>
              </a:spcAft>
              <a:buFont typeface="Arial" panose="020B0604020202020204" pitchFamily="34" charset="0"/>
              <a:buChar char="•"/>
            </a:pPr>
            <a:r>
              <a:rPr lang="en-US" sz="1200" dirty="0">
                <a:latin typeface="Verdana" panose="020B0604030504040204" pitchFamily="34" charset="0"/>
                <a:ea typeface="Verdana" panose="020B0604030504040204" pitchFamily="34" charset="0"/>
              </a:rPr>
              <a:t>radiation</a:t>
            </a:r>
          </a:p>
          <a:p>
            <a:pPr marL="171450" indent="-171450" algn="l">
              <a:lnSpc>
                <a:spcPct val="100000"/>
              </a:lnSpc>
              <a:spcAft>
                <a:spcPts val="600"/>
              </a:spcAft>
              <a:buFont typeface="Arial" panose="020B0604020202020204" pitchFamily="34" charset="0"/>
              <a:buChar char="•"/>
            </a:pPr>
            <a:r>
              <a:rPr lang="en-US" sz="1200" dirty="0">
                <a:latin typeface="Verdana" panose="020B0604030504040204" pitchFamily="34" charset="0"/>
                <a:ea typeface="Verdana" panose="020B0604030504040204" pitchFamily="34" charset="0"/>
              </a:rPr>
              <a:t>wavelength</a:t>
            </a:r>
          </a:p>
          <a:p>
            <a:pPr marL="171450" indent="-171450" algn="l">
              <a:lnSpc>
                <a:spcPct val="100000"/>
              </a:lnSpc>
              <a:spcAft>
                <a:spcPts val="600"/>
              </a:spcAft>
              <a:buFont typeface="Arial" panose="020B0604020202020204" pitchFamily="34" charset="0"/>
              <a:buChar char="•"/>
            </a:pPr>
            <a:r>
              <a:rPr lang="en-US" sz="1200" dirty="0">
                <a:latin typeface="Verdana" panose="020B0604030504040204" pitchFamily="34" charset="0"/>
                <a:ea typeface="Verdana" panose="020B0604030504040204" pitchFamily="34" charset="0"/>
              </a:rPr>
              <a:t>ultraviolet light</a:t>
            </a:r>
          </a:p>
        </p:txBody>
      </p:sp>
    </p:spTree>
    <p:extLst>
      <p:ext uri="{BB962C8B-B14F-4D97-AF65-F5344CB8AC3E}">
        <p14:creationId xmlns:p14="http://schemas.microsoft.com/office/powerpoint/2010/main" val="363109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06E0185-5A1C-4C7A-BD27-70530ED55244}"/>
              </a:ext>
            </a:extLst>
          </p:cNvPr>
          <p:cNvSpPr txBox="1"/>
          <p:nvPr/>
        </p:nvSpPr>
        <p:spPr>
          <a:xfrm>
            <a:off x="234062" y="443407"/>
            <a:ext cx="2112384" cy="523220"/>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According to the video, heat is</a:t>
            </a:r>
          </a:p>
        </p:txBody>
      </p:sp>
      <p:sp>
        <p:nvSpPr>
          <p:cNvPr id="11" name="TextBox 10">
            <a:extLst>
              <a:ext uri="{FF2B5EF4-FFF2-40B4-BE49-F238E27FC236}">
                <a16:creationId xmlns:a16="http://schemas.microsoft.com/office/drawing/2014/main" id="{CD735366-70CA-4885-A75A-0E5A10E9964E}"/>
              </a:ext>
            </a:extLst>
          </p:cNvPr>
          <p:cNvSpPr txBox="1"/>
          <p:nvPr/>
        </p:nvSpPr>
        <p:spPr>
          <a:xfrm>
            <a:off x="234062" y="1367351"/>
            <a:ext cx="2112384" cy="1384995"/>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Two other examples of radiation not in the video are:</a:t>
            </a:r>
          </a:p>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1.</a:t>
            </a:r>
          </a:p>
          <a:p>
            <a:endPar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2.</a:t>
            </a:r>
          </a:p>
        </p:txBody>
      </p:sp>
      <p:sp>
        <p:nvSpPr>
          <p:cNvPr id="12" name="TextBox 11">
            <a:extLst>
              <a:ext uri="{FF2B5EF4-FFF2-40B4-BE49-F238E27FC236}">
                <a16:creationId xmlns:a16="http://schemas.microsoft.com/office/drawing/2014/main" id="{946929CE-DCCA-4666-AC34-B3DEC6DCB33D}"/>
              </a:ext>
            </a:extLst>
          </p:cNvPr>
          <p:cNvSpPr txBox="1"/>
          <p:nvPr/>
        </p:nvSpPr>
        <p:spPr>
          <a:xfrm>
            <a:off x="234062" y="3020531"/>
            <a:ext cx="2112384" cy="1169551"/>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The definition of convection is</a:t>
            </a:r>
          </a:p>
          <a:p>
            <a:endPar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 example of convection is</a:t>
            </a:r>
          </a:p>
        </p:txBody>
      </p:sp>
      <p:sp>
        <p:nvSpPr>
          <p:cNvPr id="6" name="TextBox 5">
            <a:extLst>
              <a:ext uri="{FF2B5EF4-FFF2-40B4-BE49-F238E27FC236}">
                <a16:creationId xmlns:a16="http://schemas.microsoft.com/office/drawing/2014/main" id="{15844F67-428B-4FDF-BF9F-C81E7D3EC0C2}"/>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2" name="Rectangle 1">
            <a:extLst>
              <a:ext uri="{FF2B5EF4-FFF2-40B4-BE49-F238E27FC236}">
                <a16:creationId xmlns:a16="http://schemas.microsoft.com/office/drawing/2014/main" id="{9F1C406B-D493-46D2-B4B1-56CF2DE82A75}"/>
              </a:ext>
            </a:extLst>
          </p:cNvPr>
          <p:cNvSpPr/>
          <p:nvPr/>
        </p:nvSpPr>
        <p:spPr>
          <a:xfrm>
            <a:off x="2822027" y="1153643"/>
            <a:ext cx="6059213" cy="461665"/>
          </a:xfrm>
          <a:prstGeom prst="rect">
            <a:avLst/>
          </a:prstGeom>
        </p:spPr>
        <p:txBody>
          <a:bodyPr wrap="square">
            <a:spAutoFit/>
          </a:bodyPr>
          <a:lstStyle/>
          <a:p>
            <a:r>
              <a:rPr lang="en-US" sz="1200" dirty="0">
                <a:solidFill>
                  <a:prstClr val="black"/>
                </a:solidFill>
                <a:latin typeface="Verdana" panose="020B0604030504040204" pitchFamily="34" charset="0"/>
                <a:ea typeface="Verdana" panose="020B0604030504040204" pitchFamily="34" charset="0"/>
                <a:hlinkClick r:id="rId3"/>
              </a:rPr>
              <a:t>http://studyjams.scholastic.com/studyjams/jams/science/energy-light-sound/heat.htm</a:t>
            </a:r>
            <a:r>
              <a:rPr lang="en-US" sz="1200" dirty="0">
                <a:solidFill>
                  <a:prstClr val="black"/>
                </a:solidFill>
                <a:latin typeface="Verdana" panose="020B0604030504040204" pitchFamily="34" charset="0"/>
                <a:ea typeface="Verdana" panose="020B0604030504040204" pitchFamily="34" charset="0"/>
              </a:rPr>
              <a:t> </a:t>
            </a:r>
            <a:endParaRPr lang="en-US" sz="1200" dirty="0"/>
          </a:p>
        </p:txBody>
      </p:sp>
    </p:spTree>
    <p:extLst>
      <p:ext uri="{BB962C8B-B14F-4D97-AF65-F5344CB8AC3E}">
        <p14:creationId xmlns:p14="http://schemas.microsoft.com/office/powerpoint/2010/main" val="509059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CE27DE7-446D-4E32-A846-28CFEF42E19E}"/>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hlinkClick r:id="rId2" action="ppaction://hlinksldjump"/>
              </a:rPr>
              <a:t> </a:t>
            </a:r>
            <a:r>
              <a:rPr lang="en-US" sz="1200" b="1" dirty="0">
                <a:latin typeface="Georgia" panose="02040502050405020303" pitchFamily="18" charset="0"/>
                <a:ea typeface="Verdana" panose="020B0604030504040204" pitchFamily="34" charset="0"/>
                <a:cs typeface="+mj-cs"/>
                <a:hlinkClick r:id="rId2" action="ppaction://hlinksldjump"/>
              </a:rPr>
              <a:t>to Part 2</a:t>
            </a:r>
            <a:endParaRPr lang="en-US" sz="1200" b="1" dirty="0">
              <a:latin typeface="Georgia" panose="02040502050405020303" pitchFamily="18" charset="0"/>
              <a:ea typeface="Verdana" panose="020B0604030504040204" pitchFamily="34" charset="0"/>
              <a:cs typeface="+mj-cs"/>
            </a:endParaRPr>
          </a:p>
        </p:txBody>
      </p:sp>
      <p:sp>
        <p:nvSpPr>
          <p:cNvPr id="4" name="TextBox 3">
            <a:extLst>
              <a:ext uri="{FF2B5EF4-FFF2-40B4-BE49-F238E27FC236}">
                <a16:creationId xmlns:a16="http://schemas.microsoft.com/office/drawing/2014/main" id="{DE74CBAA-989A-40A1-ADC8-82DD172B3635}"/>
              </a:ext>
            </a:extLst>
          </p:cNvPr>
          <p:cNvSpPr txBox="1"/>
          <p:nvPr/>
        </p:nvSpPr>
        <p:spPr>
          <a:xfrm>
            <a:off x="208633" y="1665101"/>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5" name="TextBox 4">
            <a:extLst>
              <a:ext uri="{FF2B5EF4-FFF2-40B4-BE49-F238E27FC236}">
                <a16:creationId xmlns:a16="http://schemas.microsoft.com/office/drawing/2014/main" id="{755C743A-0C58-4773-8644-D0E8AB097D7B}"/>
              </a:ext>
            </a:extLst>
          </p:cNvPr>
          <p:cNvSpPr txBox="1"/>
          <p:nvPr/>
        </p:nvSpPr>
        <p:spPr>
          <a:xfrm>
            <a:off x="208632" y="2487958"/>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6" name="TextBox 5">
            <a:extLst>
              <a:ext uri="{FF2B5EF4-FFF2-40B4-BE49-F238E27FC236}">
                <a16:creationId xmlns:a16="http://schemas.microsoft.com/office/drawing/2014/main" id="{8BEEA5E4-9589-4F36-BD4C-985336CE0296}"/>
              </a:ext>
            </a:extLst>
          </p:cNvPr>
          <p:cNvSpPr txBox="1"/>
          <p:nvPr/>
        </p:nvSpPr>
        <p:spPr>
          <a:xfrm>
            <a:off x="208632" y="331081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7" name="TextBox 6">
            <a:extLst>
              <a:ext uri="{FF2B5EF4-FFF2-40B4-BE49-F238E27FC236}">
                <a16:creationId xmlns:a16="http://schemas.microsoft.com/office/drawing/2014/main" id="{A8965A13-4355-4C2D-8CFE-9CCA1A5D70EB}"/>
              </a:ext>
            </a:extLst>
          </p:cNvPr>
          <p:cNvSpPr txBox="1"/>
          <p:nvPr/>
        </p:nvSpPr>
        <p:spPr>
          <a:xfrm>
            <a:off x="208631" y="4115346"/>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Tree>
    <p:extLst>
      <p:ext uri="{BB962C8B-B14F-4D97-AF65-F5344CB8AC3E}">
        <p14:creationId xmlns:p14="http://schemas.microsoft.com/office/powerpoint/2010/main" val="106751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5D1CDC-EABF-4BCB-917D-A083AE3123D8}"/>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hlinkClick r:id="rId2" action="ppaction://hlinksldjump"/>
              </a:rPr>
              <a:t> </a:t>
            </a:r>
            <a:r>
              <a:rPr lang="en-US" sz="1200" b="1" dirty="0">
                <a:latin typeface="Georgia" panose="02040502050405020303" pitchFamily="18" charset="0"/>
                <a:ea typeface="Verdana" panose="020B0604030504040204" pitchFamily="34" charset="0"/>
                <a:cs typeface="+mj-cs"/>
                <a:hlinkClick r:id="rId2" action="ppaction://hlinksldjump"/>
              </a:rPr>
              <a:t>to Questions</a:t>
            </a:r>
            <a:endParaRPr lang="en-US" sz="1200" b="1" dirty="0">
              <a:latin typeface="Georgia" panose="02040502050405020303" pitchFamily="18" charset="0"/>
              <a:ea typeface="Verdana" panose="020B0604030504040204" pitchFamily="34" charset="0"/>
              <a:cs typeface="+mj-cs"/>
            </a:endParaRPr>
          </a:p>
        </p:txBody>
      </p:sp>
      <p:sp>
        <p:nvSpPr>
          <p:cNvPr id="5" name="TextBox 4">
            <a:extLst>
              <a:ext uri="{FF2B5EF4-FFF2-40B4-BE49-F238E27FC236}">
                <a16:creationId xmlns:a16="http://schemas.microsoft.com/office/drawing/2014/main" id="{391321A3-ABA8-47C2-93C5-7CA863D29085}"/>
              </a:ext>
            </a:extLst>
          </p:cNvPr>
          <p:cNvSpPr txBox="1"/>
          <p:nvPr/>
        </p:nvSpPr>
        <p:spPr>
          <a:xfrm>
            <a:off x="208632" y="164248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Tree>
    <p:extLst>
      <p:ext uri="{BB962C8B-B14F-4D97-AF65-F5344CB8AC3E}">
        <p14:creationId xmlns:p14="http://schemas.microsoft.com/office/powerpoint/2010/main" val="61597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9EF40DC-3395-40D7-8C99-6CCBAE08D59E}"/>
              </a:ext>
            </a:extLst>
          </p:cNvPr>
          <p:cNvSpPr txBox="1"/>
          <p:nvPr/>
        </p:nvSpPr>
        <p:spPr>
          <a:xfrm>
            <a:off x="248388" y="422767"/>
            <a:ext cx="203135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28" name="TextBox 27">
            <a:extLst>
              <a:ext uri="{FF2B5EF4-FFF2-40B4-BE49-F238E27FC236}">
                <a16:creationId xmlns:a16="http://schemas.microsoft.com/office/drawing/2014/main" id="{3DC580C0-61F5-459D-84A9-85DCCCB52415}"/>
              </a:ext>
            </a:extLst>
          </p:cNvPr>
          <p:cNvSpPr txBox="1"/>
          <p:nvPr/>
        </p:nvSpPr>
        <p:spPr>
          <a:xfrm>
            <a:off x="248388" y="1144774"/>
            <a:ext cx="203135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29" name="TextBox 28">
            <a:extLst>
              <a:ext uri="{FF2B5EF4-FFF2-40B4-BE49-F238E27FC236}">
                <a16:creationId xmlns:a16="http://schemas.microsoft.com/office/drawing/2014/main" id="{D53223CE-53B3-450E-B3AE-A5CAF535B720}"/>
              </a:ext>
            </a:extLst>
          </p:cNvPr>
          <p:cNvSpPr txBox="1"/>
          <p:nvPr/>
        </p:nvSpPr>
        <p:spPr>
          <a:xfrm>
            <a:off x="248388" y="1885570"/>
            <a:ext cx="203135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7" name="TextBox 6">
            <a:extLst>
              <a:ext uri="{FF2B5EF4-FFF2-40B4-BE49-F238E27FC236}">
                <a16:creationId xmlns:a16="http://schemas.microsoft.com/office/drawing/2014/main" id="{8EDE17DF-F85E-4CF3-9B31-98EFC2CF108E}"/>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162776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826E9-58DB-481E-B664-679E13D81791}"/>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
        <p:nvSpPr>
          <p:cNvPr id="3" name="TextBox 2">
            <a:extLst>
              <a:ext uri="{FF2B5EF4-FFF2-40B4-BE49-F238E27FC236}">
                <a16:creationId xmlns:a16="http://schemas.microsoft.com/office/drawing/2014/main" id="{8DE3F718-77E9-4048-A55F-DEEBF7B8C4B9}"/>
              </a:ext>
            </a:extLst>
          </p:cNvPr>
          <p:cNvSpPr txBox="1"/>
          <p:nvPr/>
        </p:nvSpPr>
        <p:spPr>
          <a:xfrm>
            <a:off x="272315" y="3850838"/>
            <a:ext cx="2022499" cy="1015663"/>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Two other examples of conduction are:</a:t>
            </a:r>
          </a:p>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1.</a:t>
            </a:r>
          </a:p>
          <a:p>
            <a:endPar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2.</a:t>
            </a:r>
          </a:p>
        </p:txBody>
      </p:sp>
      <p:sp>
        <p:nvSpPr>
          <p:cNvPr id="6" name="TextBox 5">
            <a:extLst>
              <a:ext uri="{FF2B5EF4-FFF2-40B4-BE49-F238E27FC236}">
                <a16:creationId xmlns:a16="http://schemas.microsoft.com/office/drawing/2014/main" id="{E75E6C4D-EB89-4AC9-9020-FA2D7B107177}"/>
              </a:ext>
            </a:extLst>
          </p:cNvPr>
          <p:cNvSpPr txBox="1"/>
          <p:nvPr/>
        </p:nvSpPr>
        <p:spPr>
          <a:xfrm>
            <a:off x="272315" y="2974754"/>
            <a:ext cx="2156560" cy="830997"/>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The ice cube on the ________ spoon melted faster. I think this was because ________.</a:t>
            </a:r>
          </a:p>
        </p:txBody>
      </p:sp>
    </p:spTree>
    <p:extLst>
      <p:ext uri="{BB962C8B-B14F-4D97-AF65-F5344CB8AC3E}">
        <p14:creationId xmlns:p14="http://schemas.microsoft.com/office/powerpoint/2010/main" val="234981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0392A3-7312-42FB-AC8B-6D99C9787576}"/>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3</a:t>
            </a:r>
            <a:endParaRPr lang="en-US" sz="1200" b="1" dirty="0">
              <a:latin typeface="Georgia" panose="02040502050405020303" pitchFamily="18" charset="0"/>
              <a:ea typeface="Verdana" panose="020B0604030504040204" pitchFamily="34" charset="0"/>
              <a:cs typeface="+mj-cs"/>
            </a:endParaRPr>
          </a:p>
        </p:txBody>
      </p:sp>
      <p:sp>
        <p:nvSpPr>
          <p:cNvPr id="3" name="TextBox 2">
            <a:extLst>
              <a:ext uri="{FF2B5EF4-FFF2-40B4-BE49-F238E27FC236}">
                <a16:creationId xmlns:a16="http://schemas.microsoft.com/office/drawing/2014/main" id="{312DCCD6-B6AC-4128-9A07-92259858CB80}"/>
              </a:ext>
            </a:extLst>
          </p:cNvPr>
          <p:cNvSpPr txBox="1"/>
          <p:nvPr/>
        </p:nvSpPr>
        <p:spPr>
          <a:xfrm>
            <a:off x="238449" y="432709"/>
            <a:ext cx="2022499" cy="461665"/>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Looking at the picture, I can observe that</a:t>
            </a:r>
          </a:p>
        </p:txBody>
      </p:sp>
      <p:sp>
        <p:nvSpPr>
          <p:cNvPr id="4" name="TextBox 3">
            <a:extLst>
              <a:ext uri="{FF2B5EF4-FFF2-40B4-BE49-F238E27FC236}">
                <a16:creationId xmlns:a16="http://schemas.microsoft.com/office/drawing/2014/main" id="{7CC53BC4-EA1E-49DE-B017-4A2F8B64B1EF}"/>
              </a:ext>
            </a:extLst>
          </p:cNvPr>
          <p:cNvSpPr txBox="1"/>
          <p:nvPr/>
        </p:nvSpPr>
        <p:spPr>
          <a:xfrm>
            <a:off x="238449" y="1175494"/>
            <a:ext cx="2022499" cy="1015663"/>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Two other examples of radiation are:</a:t>
            </a:r>
          </a:p>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1.</a:t>
            </a:r>
          </a:p>
          <a:p>
            <a:endPar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2.</a:t>
            </a:r>
          </a:p>
        </p:txBody>
      </p:sp>
      <p:sp>
        <p:nvSpPr>
          <p:cNvPr id="5" name="TextBox 4">
            <a:extLst>
              <a:ext uri="{FF2B5EF4-FFF2-40B4-BE49-F238E27FC236}">
                <a16:creationId xmlns:a16="http://schemas.microsoft.com/office/drawing/2014/main" id="{C9D1847B-C407-6B4D-BC39-214CDAC334C9}"/>
              </a:ext>
            </a:extLst>
          </p:cNvPr>
          <p:cNvSpPr txBox="1"/>
          <p:nvPr/>
        </p:nvSpPr>
        <p:spPr>
          <a:xfrm>
            <a:off x="238449" y="2490679"/>
            <a:ext cx="2022499" cy="461665"/>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Looking at the picture, I can observe that</a:t>
            </a:r>
          </a:p>
        </p:txBody>
      </p:sp>
      <p:sp>
        <p:nvSpPr>
          <p:cNvPr id="6" name="TextBox 5">
            <a:extLst>
              <a:ext uri="{FF2B5EF4-FFF2-40B4-BE49-F238E27FC236}">
                <a16:creationId xmlns:a16="http://schemas.microsoft.com/office/drawing/2014/main" id="{16DCE01A-2BBF-5942-BFE7-7FC6F594AE5E}"/>
              </a:ext>
            </a:extLst>
          </p:cNvPr>
          <p:cNvSpPr txBox="1"/>
          <p:nvPr/>
        </p:nvSpPr>
        <p:spPr>
          <a:xfrm>
            <a:off x="238449" y="3169486"/>
            <a:ext cx="2022499" cy="1015663"/>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Two other examples of convection are:</a:t>
            </a:r>
          </a:p>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1.</a:t>
            </a:r>
          </a:p>
          <a:p>
            <a:endPar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2.</a:t>
            </a:r>
          </a:p>
        </p:txBody>
      </p:sp>
    </p:spTree>
    <p:extLst>
      <p:ext uri="{BB962C8B-B14F-4D97-AF65-F5344CB8AC3E}">
        <p14:creationId xmlns:p14="http://schemas.microsoft.com/office/powerpoint/2010/main" val="66434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CB68C9-D34E-C647-93C6-29B837B8A86D}"/>
              </a:ext>
            </a:extLst>
          </p:cNvPr>
          <p:cNvSpPr txBox="1"/>
          <p:nvPr/>
        </p:nvSpPr>
        <p:spPr>
          <a:xfrm>
            <a:off x="337425" y="1007000"/>
            <a:ext cx="1920898" cy="276999"/>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4" name="TextBox 3">
            <a:extLst>
              <a:ext uri="{FF2B5EF4-FFF2-40B4-BE49-F238E27FC236}">
                <a16:creationId xmlns:a16="http://schemas.microsoft.com/office/drawing/2014/main" id="{88288018-28A8-6247-80EB-7086FC0489B3}"/>
              </a:ext>
            </a:extLst>
          </p:cNvPr>
          <p:cNvSpPr txBox="1"/>
          <p:nvPr/>
        </p:nvSpPr>
        <p:spPr>
          <a:xfrm>
            <a:off x="195085" y="3556596"/>
            <a:ext cx="2022499" cy="646331"/>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The similarities between the pictures are</a:t>
            </a:r>
          </a:p>
        </p:txBody>
      </p:sp>
      <p:sp>
        <p:nvSpPr>
          <p:cNvPr id="5" name="TextBox 4">
            <a:extLst>
              <a:ext uri="{FF2B5EF4-FFF2-40B4-BE49-F238E27FC236}">
                <a16:creationId xmlns:a16="http://schemas.microsoft.com/office/drawing/2014/main" id="{B412669C-BC6A-46F0-BD59-96B247B128B2}"/>
              </a:ext>
            </a:extLst>
          </p:cNvPr>
          <p:cNvSpPr txBox="1"/>
          <p:nvPr/>
        </p:nvSpPr>
        <p:spPr>
          <a:xfrm>
            <a:off x="337424" y="1355826"/>
            <a:ext cx="1920898" cy="276999"/>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6" name="TextBox 5">
            <a:extLst>
              <a:ext uri="{FF2B5EF4-FFF2-40B4-BE49-F238E27FC236}">
                <a16:creationId xmlns:a16="http://schemas.microsoft.com/office/drawing/2014/main" id="{7C892C89-3B19-4DF0-8AA0-C00340F96278}"/>
              </a:ext>
            </a:extLst>
          </p:cNvPr>
          <p:cNvSpPr txBox="1"/>
          <p:nvPr/>
        </p:nvSpPr>
        <p:spPr>
          <a:xfrm>
            <a:off x="337424" y="1713674"/>
            <a:ext cx="1920898" cy="276999"/>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7" name="TextBox 6">
            <a:extLst>
              <a:ext uri="{FF2B5EF4-FFF2-40B4-BE49-F238E27FC236}">
                <a16:creationId xmlns:a16="http://schemas.microsoft.com/office/drawing/2014/main" id="{3810AD7D-C8BD-400F-B794-8077B4BD7ECA}"/>
              </a:ext>
            </a:extLst>
          </p:cNvPr>
          <p:cNvSpPr txBox="1"/>
          <p:nvPr/>
        </p:nvSpPr>
        <p:spPr>
          <a:xfrm>
            <a:off x="337423" y="2071522"/>
            <a:ext cx="1920899" cy="276999"/>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8" name="TextBox 7">
            <a:extLst>
              <a:ext uri="{FF2B5EF4-FFF2-40B4-BE49-F238E27FC236}">
                <a16:creationId xmlns:a16="http://schemas.microsoft.com/office/drawing/2014/main" id="{6A5EA908-1DE2-48D1-8584-1386A9171FBF}"/>
              </a:ext>
            </a:extLst>
          </p:cNvPr>
          <p:cNvSpPr txBox="1"/>
          <p:nvPr/>
        </p:nvSpPr>
        <p:spPr>
          <a:xfrm>
            <a:off x="337422" y="2786218"/>
            <a:ext cx="1920899" cy="276999"/>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9" name="TextBox 8">
            <a:extLst>
              <a:ext uri="{FF2B5EF4-FFF2-40B4-BE49-F238E27FC236}">
                <a16:creationId xmlns:a16="http://schemas.microsoft.com/office/drawing/2014/main" id="{A13544D9-423B-4B09-8B98-2DF84912E016}"/>
              </a:ext>
            </a:extLst>
          </p:cNvPr>
          <p:cNvSpPr txBox="1"/>
          <p:nvPr/>
        </p:nvSpPr>
        <p:spPr>
          <a:xfrm>
            <a:off x="337422" y="2426148"/>
            <a:ext cx="1920899" cy="276999"/>
          </a:xfrm>
          <a:prstGeom prst="rect">
            <a:avLst/>
          </a:prstGeom>
          <a:noFill/>
          <a:ln>
            <a:solidFill>
              <a:schemeClr val="bg2">
                <a:lumMod val="90000"/>
              </a:schemeClr>
            </a:solidFill>
            <a:prstDash val="sysDot"/>
          </a:ln>
        </p:spPr>
        <p:txBody>
          <a:bodyPr wrap="square" rtlCol="0">
            <a:spAutoFit/>
          </a:bodyPr>
          <a:lstStyle/>
          <a:p>
            <a:r>
              <a:rPr lang="en-US" sz="12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Answer here</a:t>
            </a:r>
          </a:p>
        </p:txBody>
      </p:sp>
      <p:sp>
        <p:nvSpPr>
          <p:cNvPr id="10" name="TextBox 9">
            <a:extLst>
              <a:ext uri="{FF2B5EF4-FFF2-40B4-BE49-F238E27FC236}">
                <a16:creationId xmlns:a16="http://schemas.microsoft.com/office/drawing/2014/main" id="{859F714F-9C49-49A7-9D58-AE4158FA7914}"/>
              </a:ext>
            </a:extLst>
          </p:cNvPr>
          <p:cNvSpPr txBox="1"/>
          <p:nvPr/>
        </p:nvSpPr>
        <p:spPr>
          <a:xfrm>
            <a:off x="195085" y="4739410"/>
            <a:ext cx="1968910" cy="430887"/>
          </a:xfrm>
          <a:prstGeom prst="rect">
            <a:avLst/>
          </a:prstGeom>
          <a:noFill/>
        </p:spPr>
        <p:txBody>
          <a:bodyPr wrap="square" rtlCol="0">
            <a:spAutoFit/>
          </a:bodyPr>
          <a:lstStyle/>
          <a:p>
            <a:pPr algn="ctr"/>
            <a:r>
              <a:rPr lang="en-US" sz="1100" b="1" dirty="0">
                <a:latin typeface="Georgia" panose="02040502050405020303" pitchFamily="18" charset="0"/>
                <a:ea typeface="Verdana" panose="020B0604030504040204" pitchFamily="34" charset="0"/>
                <a:cs typeface="+mj-cs"/>
              </a:rPr>
              <a:t>Is your work saved?</a:t>
            </a:r>
          </a:p>
          <a:p>
            <a:pPr algn="ctr"/>
            <a:r>
              <a:rPr lang="en-US" sz="1100" b="1" dirty="0">
                <a:latin typeface="Georgia" panose="02040502050405020303" pitchFamily="18" charset="0"/>
                <a:ea typeface="Verdana" panose="020B0604030504040204" pitchFamily="34" charset="0"/>
                <a:cs typeface="+mj-cs"/>
                <a:hlinkClick r:id="rId2" action="ppaction://hlinksldjump"/>
              </a:rPr>
              <a:t>Go Back to Lab Room</a:t>
            </a:r>
            <a:endParaRPr lang="en-US" sz="11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64813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4DD1671-A448-45C8-B597-7791B7892BC4}"/>
              </a:ext>
            </a:extLst>
          </p:cNvPr>
          <p:cNvSpPr txBox="1"/>
          <p:nvPr/>
        </p:nvSpPr>
        <p:spPr>
          <a:xfrm>
            <a:off x="205010" y="4490668"/>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3" name="TextBox 2">
            <a:extLst>
              <a:ext uri="{FF2B5EF4-FFF2-40B4-BE49-F238E27FC236}">
                <a16:creationId xmlns:a16="http://schemas.microsoft.com/office/drawing/2014/main" id="{E047E76E-50A7-41B0-B1B9-73DAA209C632}"/>
              </a:ext>
            </a:extLst>
          </p:cNvPr>
          <p:cNvSpPr txBox="1"/>
          <p:nvPr/>
        </p:nvSpPr>
        <p:spPr>
          <a:xfrm>
            <a:off x="387834" y="1416893"/>
            <a:ext cx="1705130"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Getting sunburned on a beach</a:t>
            </a:r>
            <a:endParaRPr lang="en-US" sz="1200" dirty="0">
              <a:solidFill>
                <a:prstClr val="black"/>
              </a:solidFill>
              <a:latin typeface="Verdana" panose="020B0604030504040204" pitchFamily="34" charset="0"/>
              <a:ea typeface="Verdana" panose="020B0604030504040204" pitchFamily="34" charset="0"/>
              <a:cs typeface="Century" charset="0"/>
            </a:endParaRPr>
          </a:p>
        </p:txBody>
      </p:sp>
      <p:sp>
        <p:nvSpPr>
          <p:cNvPr id="4" name="TextBox 3">
            <a:extLst>
              <a:ext uri="{FF2B5EF4-FFF2-40B4-BE49-F238E27FC236}">
                <a16:creationId xmlns:a16="http://schemas.microsoft.com/office/drawing/2014/main" id="{8A7C70EA-345D-4700-8A7A-3715D5B12EF8}"/>
              </a:ext>
            </a:extLst>
          </p:cNvPr>
          <p:cNvSpPr txBox="1"/>
          <p:nvPr/>
        </p:nvSpPr>
        <p:spPr>
          <a:xfrm>
            <a:off x="387834" y="3139768"/>
            <a:ext cx="1705131"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Burning yourself with a curling iron</a:t>
            </a:r>
            <a:endParaRPr lang="en-US" sz="1200" baseline="-250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D187B3C8-028D-4D78-A617-D3A2170F93F8}"/>
              </a:ext>
            </a:extLst>
          </p:cNvPr>
          <p:cNvSpPr txBox="1"/>
          <p:nvPr/>
        </p:nvSpPr>
        <p:spPr>
          <a:xfrm>
            <a:off x="4917500" y="1669711"/>
            <a:ext cx="1705130" cy="430887"/>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100" dirty="0">
                <a:solidFill>
                  <a:prstClr val="black"/>
                </a:solidFill>
                <a:latin typeface="Verdana" panose="020B0604030504040204" pitchFamily="34" charset="0"/>
                <a:ea typeface="Verdana" panose="020B0604030504040204" pitchFamily="34" charset="0"/>
              </a:rPr>
              <a:t>Sliding down a hot metal slide in August</a:t>
            </a:r>
            <a:endParaRPr lang="en-US" sz="1100" baseline="-25000" dirty="0">
              <a:solidFill>
                <a:prstClr val="black"/>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AFB4DC62-EA42-42C8-9D9C-50E6CAFC25F7}"/>
              </a:ext>
            </a:extLst>
          </p:cNvPr>
          <p:cNvSpPr txBox="1"/>
          <p:nvPr/>
        </p:nvSpPr>
        <p:spPr>
          <a:xfrm>
            <a:off x="387834" y="2606513"/>
            <a:ext cx="1705130" cy="400110"/>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An ocean breeze</a:t>
            </a:r>
          </a:p>
          <a:p>
            <a:pPr algn="ctr" defTabSz="1005840"/>
            <a:endParaRPr lang="en-US" sz="1200" baseline="-25000" dirty="0">
              <a:solidFill>
                <a:prstClr val="black"/>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5F9600A4-8FEC-4407-ACCA-DEC1A2C3DD4E}"/>
              </a:ext>
            </a:extLst>
          </p:cNvPr>
          <p:cNvSpPr txBox="1"/>
          <p:nvPr/>
        </p:nvSpPr>
        <p:spPr>
          <a:xfrm>
            <a:off x="387834" y="2011703"/>
            <a:ext cx="1705130"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Microwave cooking food</a:t>
            </a:r>
            <a:endParaRPr lang="en-US" sz="1200" baseline="-25000" dirty="0">
              <a:solidFill>
                <a:prstClr val="black"/>
              </a:solidFill>
              <a:latin typeface="Verdana" panose="020B0604030504040204" pitchFamily="34" charset="0"/>
              <a:ea typeface="Verdana" panose="020B0604030504040204" pitchFamily="34" charset="0"/>
              <a:cs typeface="Century" charset="0"/>
            </a:endParaRPr>
          </a:p>
        </p:txBody>
      </p:sp>
      <p:sp>
        <p:nvSpPr>
          <p:cNvPr id="8" name="TextBox 7">
            <a:extLst>
              <a:ext uri="{FF2B5EF4-FFF2-40B4-BE49-F238E27FC236}">
                <a16:creationId xmlns:a16="http://schemas.microsoft.com/office/drawing/2014/main" id="{BD8667BA-B523-445F-8FBC-BB8CF0021B9A}"/>
              </a:ext>
            </a:extLst>
          </p:cNvPr>
          <p:cNvSpPr txBox="1"/>
          <p:nvPr/>
        </p:nvSpPr>
        <p:spPr>
          <a:xfrm>
            <a:off x="387834" y="827248"/>
            <a:ext cx="1691579"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Touching a hot car seat in the summer</a:t>
            </a:r>
            <a:endParaRPr lang="en-US" sz="1200" baseline="-25000" dirty="0">
              <a:solidFill>
                <a:prstClr val="black"/>
              </a:solidFill>
              <a:latin typeface="Verdana" panose="020B0604030504040204" pitchFamily="34" charset="0"/>
              <a:ea typeface="Verdana" panose="020B0604030504040204" pitchFamily="34" charset="0"/>
              <a:cs typeface="Century" charset="0"/>
            </a:endParaRPr>
          </a:p>
        </p:txBody>
      </p:sp>
      <p:sp>
        <p:nvSpPr>
          <p:cNvPr id="9" name="TextBox 8">
            <a:extLst>
              <a:ext uri="{FF2B5EF4-FFF2-40B4-BE49-F238E27FC236}">
                <a16:creationId xmlns:a16="http://schemas.microsoft.com/office/drawing/2014/main" id="{4B226272-BCDC-4676-9050-E322B4C2B293}"/>
              </a:ext>
            </a:extLst>
          </p:cNvPr>
          <p:cNvSpPr txBox="1"/>
          <p:nvPr/>
        </p:nvSpPr>
        <p:spPr>
          <a:xfrm>
            <a:off x="387834" y="3738007"/>
            <a:ext cx="1705130" cy="461665"/>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1200" dirty="0">
                <a:solidFill>
                  <a:prstClr val="black"/>
                </a:solidFill>
                <a:latin typeface="Verdana" panose="020B0604030504040204" pitchFamily="34" charset="0"/>
                <a:ea typeface="Verdana" panose="020B0604030504040204" pitchFamily="34" charset="0"/>
              </a:rPr>
              <a:t>Water in a boiling pot of macaroni</a:t>
            </a:r>
            <a:endParaRPr lang="en-US" sz="1200" baseline="-25000" dirty="0">
              <a:solidFill>
                <a:prstClr val="black"/>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ADEEF519-25CF-4FEB-856D-890AC01D42D5}"/>
              </a:ext>
            </a:extLst>
          </p:cNvPr>
          <p:cNvSpPr txBox="1"/>
          <p:nvPr/>
        </p:nvSpPr>
        <p:spPr>
          <a:xfrm>
            <a:off x="7093434" y="1710226"/>
            <a:ext cx="1705130" cy="420624"/>
          </a:xfrm>
          <a:prstGeom prst="rect">
            <a:avLst/>
          </a:prstGeom>
          <a:solidFill>
            <a:schemeClr val="accent4">
              <a:lumMod val="40000"/>
              <a:lumOff val="60000"/>
            </a:schemeClr>
          </a:solidFill>
          <a:ln w="38100">
            <a:solidFill>
              <a:srgbClr val="FFC000"/>
            </a:solidFill>
          </a:ln>
        </p:spPr>
        <p:txBody>
          <a:bodyPr wrap="square" rtlCol="0" anchor="ctr">
            <a:spAutoFit/>
          </a:bodyPr>
          <a:lstStyle/>
          <a:p>
            <a:pPr algn="ctr" defTabSz="1005840"/>
            <a:r>
              <a:rPr lang="en-US" sz="900" dirty="0">
                <a:solidFill>
                  <a:prstClr val="black"/>
                </a:solidFill>
                <a:latin typeface="Verdana" panose="020B0604030504040204" pitchFamily="34" charset="0"/>
                <a:ea typeface="Verdana" panose="020B0604030504040204" pitchFamily="34" charset="0"/>
              </a:rPr>
              <a:t>Currents deep within the Earth that cause tectonic plates to move</a:t>
            </a:r>
            <a:endParaRPr lang="en-US" sz="900" baseline="-25000"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00410435"/>
      </p:ext>
    </p:extLst>
  </p:cSld>
  <p:clrMapOvr>
    <a:masterClrMapping/>
  </p:clrMapOvr>
</p:sld>
</file>

<file path=ppt/theme/theme1.xml><?xml version="1.0" encoding="utf-8"?>
<a:theme xmlns:a="http://schemas.openxmlformats.org/drawingml/2006/main" name="1_Lab 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ssess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halleng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Frame Only">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Sidebar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Blank+Copyr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ab 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at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ad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xplor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sear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ri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rganiz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Illustra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SharedWithUsers xmlns="d5c732d2-f217-444a-91d8-37c5714ca695">
      <UserInfo>
        <DisplayName/>
        <AccountId xsi:nil="true"/>
        <AccountType/>
      </UserInfo>
    </SharedWithUsers>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6A4D42-63D2-421B-BAB1-5B5ED058FD84}"/>
</file>

<file path=customXml/itemProps2.xml><?xml version="1.0" encoding="utf-8"?>
<ds:datastoreItem xmlns:ds="http://schemas.openxmlformats.org/officeDocument/2006/customXml" ds:itemID="{DC03FAE1-BEE3-4955-8B51-1A60872659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4E6C1A0-01FA-4AA6-A231-AC76F7B456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2395</TotalTime>
  <Words>381</Words>
  <Application>Microsoft Office PowerPoint</Application>
  <PresentationFormat>On-screen Show (16:9)</PresentationFormat>
  <Paragraphs>103</Paragraphs>
  <Slides>13</Slides>
  <Notes>0</Notes>
  <HiddenSlides>0</HiddenSlides>
  <MMClips>0</MMClips>
  <ScaleCrop>false</ScaleCrop>
  <HeadingPairs>
    <vt:vector size="4" baseType="variant">
      <vt:variant>
        <vt:lpstr>Theme</vt:lpstr>
      </vt:variant>
      <vt:variant>
        <vt:i4>14</vt:i4>
      </vt:variant>
      <vt:variant>
        <vt:lpstr>Slide Titles</vt:lpstr>
      </vt:variant>
      <vt:variant>
        <vt:i4>13</vt:i4>
      </vt:variant>
    </vt:vector>
  </HeadingPairs>
  <TitlesOfParts>
    <vt:vector size="27" baseType="lpstr">
      <vt:lpstr>1_Lab Room</vt:lpstr>
      <vt:lpstr>2_Lab Room</vt:lpstr>
      <vt:lpstr>Watch It</vt:lpstr>
      <vt:lpstr>Read It</vt:lpstr>
      <vt:lpstr>Explore It</vt:lpstr>
      <vt:lpstr>Research It</vt:lpstr>
      <vt:lpstr>Write It</vt:lpstr>
      <vt:lpstr>Organize It</vt:lpstr>
      <vt:lpstr>Illustrate It</vt:lpstr>
      <vt:lpstr>Assess It</vt:lpstr>
      <vt:lpstr>Challenge It</vt:lpstr>
      <vt:lpstr>Frame Only</vt:lpstr>
      <vt:lpstr>Sidebar Only</vt:lpstr>
      <vt:lpstr>Blank+Copyright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Stone</dc:creator>
  <cp:lastModifiedBy>Lydia Tate</cp:lastModifiedBy>
  <cp:revision>148</cp:revision>
  <dcterms:created xsi:type="dcterms:W3CDTF">2020-06-04T19:05:49Z</dcterms:created>
  <dcterms:modified xsi:type="dcterms:W3CDTF">2021-02-08T07:18:58Z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